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45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453" r:id="rId16"/>
    <p:sldId id="442" r:id="rId17"/>
    <p:sldId id="444" r:id="rId18"/>
    <p:sldId id="445" r:id="rId19"/>
    <p:sldId id="449" r:id="rId20"/>
    <p:sldId id="446" r:id="rId21"/>
    <p:sldId id="451" r:id="rId22"/>
    <p:sldId id="447" r:id="rId23"/>
    <p:sldId id="448" r:id="rId24"/>
    <p:sldId id="454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Montserrat ExtraBold" panose="020B0604020202020204" charset="0"/>
      <p:bold r:id="rId40"/>
      <p:boldItalic r:id="rId41"/>
    </p:embeddedFont>
    <p:embeddedFont>
      <p:font typeface="Montserrat Light" panose="020B0604020202020204" charset="0"/>
      <p:regular r:id="rId42"/>
      <p:bold r:id="rId43"/>
      <p:italic r:id="rId44"/>
      <p:boldItalic r:id="rId45"/>
    </p:embeddedFont>
    <p:embeddedFont>
      <p:font typeface="Montserrat Medium" panose="020B0604020202020204" charset="0"/>
      <p:regular r:id="rId46"/>
      <p:bold r:id="rId47"/>
      <p:italic r:id="rId48"/>
      <p:boldItalic r:id="rId49"/>
    </p:embeddedFont>
    <p:embeddedFont>
      <p:font typeface="Open Sans" panose="020B0604020202020204" charset="0"/>
      <p:regular r:id="rId50"/>
      <p:bold r:id="rId51"/>
      <p:italic r:id="rId52"/>
      <p:boldItalic r:id="rId53"/>
    </p:embeddedFont>
    <p:embeddedFont>
      <p:font typeface="Open Sans ExtraBold" panose="020B0604020202020204" charset="0"/>
      <p:bold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F0CB79-E2A7-4F08-AC99-589251E78E8F}">
  <a:tblStyle styleId="{ACF0CB79-E2A7-4F08-AC99-589251E78E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4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5F0628-DA48-4B81-BA08-F0A601CBA32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EF9D7DF-E04C-44AC-A226-A34482CF6B1B}">
      <dgm:prSet custT="1"/>
      <dgm:spPr/>
      <dgm:t>
        <a:bodyPr/>
        <a:lstStyle/>
        <a:p>
          <a:r>
            <a:rPr lang="es-ES" sz="1600"/>
            <a:t>Presentar a los interesados inscriptos:</a:t>
          </a:r>
          <a:endParaRPr lang="en-US" sz="1600"/>
        </a:p>
      </dgm:t>
    </dgm:pt>
    <dgm:pt modelId="{7032F93F-246B-446A-BD54-AFAB8B318A3C}" type="parTrans" cxnId="{973A7853-6BEF-483B-98A9-95035CC97B4E}">
      <dgm:prSet/>
      <dgm:spPr/>
      <dgm:t>
        <a:bodyPr/>
        <a:lstStyle/>
        <a:p>
          <a:endParaRPr lang="en-US" sz="4400"/>
        </a:p>
      </dgm:t>
    </dgm:pt>
    <dgm:pt modelId="{D626031C-42D7-4C61-88A2-592F62F04877}" type="sibTrans" cxnId="{973A7853-6BEF-483B-98A9-95035CC97B4E}">
      <dgm:prSet/>
      <dgm:spPr/>
      <dgm:t>
        <a:bodyPr/>
        <a:lstStyle/>
        <a:p>
          <a:endParaRPr lang="en-US" sz="4400"/>
        </a:p>
      </dgm:t>
    </dgm:pt>
    <dgm:pt modelId="{5B23D19F-A86B-45A5-A3A7-BB09B2546DD6}">
      <dgm:prSet custT="1"/>
      <dgm:spPr/>
      <dgm:t>
        <a:bodyPr/>
        <a:lstStyle/>
        <a:p>
          <a:r>
            <a:rPr lang="es-ES" sz="1600"/>
            <a:t>Las características del </a:t>
          </a:r>
          <a:r>
            <a:rPr lang="es-ES" sz="1600" b="1"/>
            <a:t>Plan</a:t>
          </a:r>
          <a:r>
            <a:rPr lang="es-ES" sz="1600"/>
            <a:t>, </a:t>
          </a:r>
          <a:endParaRPr lang="en-US" sz="1600"/>
        </a:p>
      </dgm:t>
    </dgm:pt>
    <dgm:pt modelId="{70DDDE72-3123-4EC2-8B93-4D51319CE009}" type="parTrans" cxnId="{C1B96075-398D-43D1-BFFA-84DEFD1F221C}">
      <dgm:prSet/>
      <dgm:spPr/>
      <dgm:t>
        <a:bodyPr/>
        <a:lstStyle/>
        <a:p>
          <a:endParaRPr lang="en-US" sz="4400"/>
        </a:p>
      </dgm:t>
    </dgm:pt>
    <dgm:pt modelId="{D250BB99-ECA7-48D8-B930-73D516C17D94}" type="sibTrans" cxnId="{C1B96075-398D-43D1-BFFA-84DEFD1F221C}">
      <dgm:prSet/>
      <dgm:spPr/>
      <dgm:t>
        <a:bodyPr/>
        <a:lstStyle/>
        <a:p>
          <a:endParaRPr lang="en-US" sz="4400"/>
        </a:p>
      </dgm:t>
    </dgm:pt>
    <dgm:pt modelId="{E53B0A44-EA94-4DD1-BF4B-1ED9E481B07C}">
      <dgm:prSet custT="1"/>
      <dgm:spPr/>
      <dgm:t>
        <a:bodyPr/>
        <a:lstStyle/>
        <a:p>
          <a:r>
            <a:rPr lang="es-ES" sz="1600"/>
            <a:t>El perfil que el Programador Certificado tiene, </a:t>
          </a:r>
          <a:endParaRPr lang="en-US" sz="1600"/>
        </a:p>
      </dgm:t>
    </dgm:pt>
    <dgm:pt modelId="{1EB49569-7ACE-4116-83D8-C311A278D820}" type="parTrans" cxnId="{6B9D7063-8E85-4A5C-8E4D-CBE5A3DE0F95}">
      <dgm:prSet/>
      <dgm:spPr/>
      <dgm:t>
        <a:bodyPr/>
        <a:lstStyle/>
        <a:p>
          <a:endParaRPr lang="en-US" sz="4400"/>
        </a:p>
      </dgm:t>
    </dgm:pt>
    <dgm:pt modelId="{FDA4891B-C5D0-4755-9369-20462313B0ED}" type="sibTrans" cxnId="{6B9D7063-8E85-4A5C-8E4D-CBE5A3DE0F95}">
      <dgm:prSet/>
      <dgm:spPr/>
      <dgm:t>
        <a:bodyPr/>
        <a:lstStyle/>
        <a:p>
          <a:endParaRPr lang="en-US" sz="4400"/>
        </a:p>
      </dgm:t>
    </dgm:pt>
    <dgm:pt modelId="{E86EC8D7-A2B6-4697-A089-481B0FD5BD0F}">
      <dgm:prSet custT="1"/>
      <dgm:spPr/>
      <dgm:t>
        <a:bodyPr/>
        <a:lstStyle/>
        <a:p>
          <a:r>
            <a:rPr lang="es-ES" sz="1600" dirty="0"/>
            <a:t>Las posibilidades laborales a las que pueden acceder si Certifican, </a:t>
          </a:r>
          <a:endParaRPr lang="en-US" sz="1600" dirty="0"/>
        </a:p>
      </dgm:t>
    </dgm:pt>
    <dgm:pt modelId="{953C38E9-A452-41B8-AAC1-1ABD7FF43FA4}" type="parTrans" cxnId="{65C31B7A-6CB0-4B55-A445-11039963F7C9}">
      <dgm:prSet/>
      <dgm:spPr/>
      <dgm:t>
        <a:bodyPr/>
        <a:lstStyle/>
        <a:p>
          <a:endParaRPr lang="en-US" sz="4400"/>
        </a:p>
      </dgm:t>
    </dgm:pt>
    <dgm:pt modelId="{21112076-EE75-49B3-B23C-C0E1B5BF0574}" type="sibTrans" cxnId="{65C31B7A-6CB0-4B55-A445-11039963F7C9}">
      <dgm:prSet/>
      <dgm:spPr/>
      <dgm:t>
        <a:bodyPr/>
        <a:lstStyle/>
        <a:p>
          <a:endParaRPr lang="en-US" sz="4400"/>
        </a:p>
      </dgm:t>
    </dgm:pt>
    <dgm:pt modelId="{C19A24BD-2787-4851-B11E-6888E199093C}">
      <dgm:prSet custT="1"/>
      <dgm:spPr/>
      <dgm:t>
        <a:bodyPr/>
        <a:lstStyle/>
        <a:p>
          <a:r>
            <a:rPr lang="es-ES" sz="1600"/>
            <a:t>La modalidad, características y contenidos que se abordarán. </a:t>
          </a:r>
          <a:endParaRPr lang="en-US" sz="1600"/>
        </a:p>
      </dgm:t>
    </dgm:pt>
    <dgm:pt modelId="{72791DB2-CC0B-4CD7-A4A1-5D67435480FB}" type="parTrans" cxnId="{180658F0-800F-4A9A-BD6D-8B44E086EE70}">
      <dgm:prSet/>
      <dgm:spPr/>
      <dgm:t>
        <a:bodyPr/>
        <a:lstStyle/>
        <a:p>
          <a:endParaRPr lang="en-US" sz="4400"/>
        </a:p>
      </dgm:t>
    </dgm:pt>
    <dgm:pt modelId="{F1788993-6A2E-4378-A084-1BA488E78A65}" type="sibTrans" cxnId="{180658F0-800F-4A9A-BD6D-8B44E086EE70}">
      <dgm:prSet/>
      <dgm:spPr/>
      <dgm:t>
        <a:bodyPr/>
        <a:lstStyle/>
        <a:p>
          <a:endParaRPr lang="en-US" sz="4400"/>
        </a:p>
      </dgm:t>
    </dgm:pt>
    <dgm:pt modelId="{DCA70BF3-57A7-4A4B-A3F5-05E49616EFAC}">
      <dgm:prSet custT="1"/>
      <dgm:spPr/>
      <dgm:t>
        <a:bodyPr/>
        <a:lstStyle/>
        <a:p>
          <a:r>
            <a:rPr lang="es-AR" sz="1600"/>
            <a:t>Que el participante comprenda en qué consiste el oficio del programador.  </a:t>
          </a:r>
          <a:endParaRPr lang="en-US" sz="1600"/>
        </a:p>
      </dgm:t>
    </dgm:pt>
    <dgm:pt modelId="{93D5862B-E7DD-4EAF-BD1A-254288184F12}" type="parTrans" cxnId="{E29BF008-949D-4F9F-AF45-F16056FDED3B}">
      <dgm:prSet/>
      <dgm:spPr/>
      <dgm:t>
        <a:bodyPr/>
        <a:lstStyle/>
        <a:p>
          <a:endParaRPr lang="en-US" sz="4400"/>
        </a:p>
      </dgm:t>
    </dgm:pt>
    <dgm:pt modelId="{DD1894E1-B03D-4741-82DF-24CB46E42DD4}" type="sibTrans" cxnId="{E29BF008-949D-4F9F-AF45-F16056FDED3B}">
      <dgm:prSet/>
      <dgm:spPr/>
      <dgm:t>
        <a:bodyPr/>
        <a:lstStyle/>
        <a:p>
          <a:endParaRPr lang="en-US" sz="4400"/>
        </a:p>
      </dgm:t>
    </dgm:pt>
    <dgm:pt modelId="{A7E186A0-5974-47DA-BCDF-5DB958EC9BAE}">
      <dgm:prSet custT="1"/>
      <dgm:spPr/>
      <dgm:t>
        <a:bodyPr/>
        <a:lstStyle/>
        <a:p>
          <a:r>
            <a:rPr lang="es-AR" sz="1600"/>
            <a:t>Que visualice el entorno en el que va a trabajar y las posibilidades de futuro.</a:t>
          </a:r>
          <a:endParaRPr lang="en-US" sz="1600"/>
        </a:p>
      </dgm:t>
    </dgm:pt>
    <dgm:pt modelId="{685324D1-DE5B-4B9D-986C-E8CE63B14084}" type="parTrans" cxnId="{A1FB8894-7055-43BA-8BAE-2536C97696CB}">
      <dgm:prSet/>
      <dgm:spPr/>
      <dgm:t>
        <a:bodyPr/>
        <a:lstStyle/>
        <a:p>
          <a:endParaRPr lang="en-US" sz="4400"/>
        </a:p>
      </dgm:t>
    </dgm:pt>
    <dgm:pt modelId="{2443A242-AB3C-46D0-A9CD-278B303F9675}" type="sibTrans" cxnId="{A1FB8894-7055-43BA-8BAE-2536C97696CB}">
      <dgm:prSet/>
      <dgm:spPr/>
      <dgm:t>
        <a:bodyPr/>
        <a:lstStyle/>
        <a:p>
          <a:endParaRPr lang="en-US" sz="4400"/>
        </a:p>
      </dgm:t>
    </dgm:pt>
    <dgm:pt modelId="{C22F8EA3-2DA9-483C-BCAB-6FB93E8ED493}" type="pres">
      <dgm:prSet presAssocID="{905F0628-DA48-4B81-BA08-F0A601CBA322}" presName="linear" presStyleCnt="0">
        <dgm:presLayoutVars>
          <dgm:dir/>
          <dgm:animLvl val="lvl"/>
          <dgm:resizeHandles val="exact"/>
        </dgm:presLayoutVars>
      </dgm:prSet>
      <dgm:spPr/>
    </dgm:pt>
    <dgm:pt modelId="{7A0EBF36-FE5E-4CFF-B0FD-5C09ABFE3E2B}" type="pres">
      <dgm:prSet presAssocID="{FEF9D7DF-E04C-44AC-A226-A34482CF6B1B}" presName="parentLin" presStyleCnt="0"/>
      <dgm:spPr/>
    </dgm:pt>
    <dgm:pt modelId="{7C094C09-0672-475A-A389-7B71511987C8}" type="pres">
      <dgm:prSet presAssocID="{FEF9D7DF-E04C-44AC-A226-A34482CF6B1B}" presName="parentLeftMargin" presStyleLbl="node1" presStyleIdx="0" presStyleCnt="3"/>
      <dgm:spPr/>
    </dgm:pt>
    <dgm:pt modelId="{50B1C7F2-5A75-4A57-A915-4CCECC02B9F7}" type="pres">
      <dgm:prSet presAssocID="{FEF9D7DF-E04C-44AC-A226-A34482CF6B1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5E512F-B004-45C5-A23B-5A77F4B3D2C4}" type="pres">
      <dgm:prSet presAssocID="{FEF9D7DF-E04C-44AC-A226-A34482CF6B1B}" presName="negativeSpace" presStyleCnt="0"/>
      <dgm:spPr/>
    </dgm:pt>
    <dgm:pt modelId="{897B7F71-7AE0-4160-9B57-D2EE69DFD1E0}" type="pres">
      <dgm:prSet presAssocID="{FEF9D7DF-E04C-44AC-A226-A34482CF6B1B}" presName="childText" presStyleLbl="conFgAcc1" presStyleIdx="0" presStyleCnt="3">
        <dgm:presLayoutVars>
          <dgm:bulletEnabled val="1"/>
        </dgm:presLayoutVars>
      </dgm:prSet>
      <dgm:spPr/>
    </dgm:pt>
    <dgm:pt modelId="{67BE8874-67D0-4C50-8F83-7638C70BDE38}" type="pres">
      <dgm:prSet presAssocID="{D626031C-42D7-4C61-88A2-592F62F04877}" presName="spaceBetweenRectangles" presStyleCnt="0"/>
      <dgm:spPr/>
    </dgm:pt>
    <dgm:pt modelId="{DB711677-3436-430F-B99B-932E3738CE5E}" type="pres">
      <dgm:prSet presAssocID="{DCA70BF3-57A7-4A4B-A3F5-05E49616EFAC}" presName="parentLin" presStyleCnt="0"/>
      <dgm:spPr/>
    </dgm:pt>
    <dgm:pt modelId="{57E016B0-B887-49CA-95E8-4D015E5E7B75}" type="pres">
      <dgm:prSet presAssocID="{DCA70BF3-57A7-4A4B-A3F5-05E49616EFAC}" presName="parentLeftMargin" presStyleLbl="node1" presStyleIdx="0" presStyleCnt="3"/>
      <dgm:spPr/>
    </dgm:pt>
    <dgm:pt modelId="{FE7EC820-714D-4482-BACC-87E63831C889}" type="pres">
      <dgm:prSet presAssocID="{DCA70BF3-57A7-4A4B-A3F5-05E49616EFA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162F51-F48F-429A-BA47-8243423AB72D}" type="pres">
      <dgm:prSet presAssocID="{DCA70BF3-57A7-4A4B-A3F5-05E49616EFAC}" presName="negativeSpace" presStyleCnt="0"/>
      <dgm:spPr/>
    </dgm:pt>
    <dgm:pt modelId="{C974CF49-6868-497E-9B10-518D8D0B3F10}" type="pres">
      <dgm:prSet presAssocID="{DCA70BF3-57A7-4A4B-A3F5-05E49616EFAC}" presName="childText" presStyleLbl="conFgAcc1" presStyleIdx="1" presStyleCnt="3">
        <dgm:presLayoutVars>
          <dgm:bulletEnabled val="1"/>
        </dgm:presLayoutVars>
      </dgm:prSet>
      <dgm:spPr/>
    </dgm:pt>
    <dgm:pt modelId="{C1E4D6A4-BD26-4635-A9BB-35C7B4951917}" type="pres">
      <dgm:prSet presAssocID="{DD1894E1-B03D-4741-82DF-24CB46E42DD4}" presName="spaceBetweenRectangles" presStyleCnt="0"/>
      <dgm:spPr/>
    </dgm:pt>
    <dgm:pt modelId="{48B2BAB5-09AA-4375-A672-F6E821FB1EDD}" type="pres">
      <dgm:prSet presAssocID="{A7E186A0-5974-47DA-BCDF-5DB958EC9BAE}" presName="parentLin" presStyleCnt="0"/>
      <dgm:spPr/>
    </dgm:pt>
    <dgm:pt modelId="{0AFA7342-46C8-4045-A902-7ED9A76E14FD}" type="pres">
      <dgm:prSet presAssocID="{A7E186A0-5974-47DA-BCDF-5DB958EC9BAE}" presName="parentLeftMargin" presStyleLbl="node1" presStyleIdx="1" presStyleCnt="3"/>
      <dgm:spPr/>
    </dgm:pt>
    <dgm:pt modelId="{3CFAB5E9-AC04-4BDB-9030-7B4B73657535}" type="pres">
      <dgm:prSet presAssocID="{A7E186A0-5974-47DA-BCDF-5DB958EC9BA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F42E8AF-0593-4799-97FB-77E4F72D016A}" type="pres">
      <dgm:prSet presAssocID="{A7E186A0-5974-47DA-BCDF-5DB958EC9BAE}" presName="negativeSpace" presStyleCnt="0"/>
      <dgm:spPr/>
    </dgm:pt>
    <dgm:pt modelId="{60762497-8A95-4AEF-90D3-A00629B3D347}" type="pres">
      <dgm:prSet presAssocID="{A7E186A0-5974-47DA-BCDF-5DB958EC9BA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9BF008-949D-4F9F-AF45-F16056FDED3B}" srcId="{905F0628-DA48-4B81-BA08-F0A601CBA322}" destId="{DCA70BF3-57A7-4A4B-A3F5-05E49616EFAC}" srcOrd="1" destOrd="0" parTransId="{93D5862B-E7DD-4EAF-BD1A-254288184F12}" sibTransId="{DD1894E1-B03D-4741-82DF-24CB46E42DD4}"/>
    <dgm:cxn modelId="{E0A2341C-3257-4484-AD65-B2CC9A38498D}" type="presOf" srcId="{C19A24BD-2787-4851-B11E-6888E199093C}" destId="{897B7F71-7AE0-4160-9B57-D2EE69DFD1E0}" srcOrd="0" destOrd="3" presId="urn:microsoft.com/office/officeart/2005/8/layout/list1"/>
    <dgm:cxn modelId="{B5E1223F-1F56-4042-AEFB-59E7E1FAB908}" type="presOf" srcId="{A7E186A0-5974-47DA-BCDF-5DB958EC9BAE}" destId="{0AFA7342-46C8-4045-A902-7ED9A76E14FD}" srcOrd="0" destOrd="0" presId="urn:microsoft.com/office/officeart/2005/8/layout/list1"/>
    <dgm:cxn modelId="{6B9D7063-8E85-4A5C-8E4D-CBE5A3DE0F95}" srcId="{FEF9D7DF-E04C-44AC-A226-A34482CF6B1B}" destId="{E53B0A44-EA94-4DD1-BF4B-1ED9E481B07C}" srcOrd="1" destOrd="0" parTransId="{1EB49569-7ACE-4116-83D8-C311A278D820}" sibTransId="{FDA4891B-C5D0-4755-9369-20462313B0ED}"/>
    <dgm:cxn modelId="{6626DA6C-D6BD-4D00-959A-BF576B872328}" type="presOf" srcId="{A7E186A0-5974-47DA-BCDF-5DB958EC9BAE}" destId="{3CFAB5E9-AC04-4BDB-9030-7B4B73657535}" srcOrd="1" destOrd="0" presId="urn:microsoft.com/office/officeart/2005/8/layout/list1"/>
    <dgm:cxn modelId="{3305626F-299E-4D87-8482-4CDE24A484DD}" type="presOf" srcId="{FEF9D7DF-E04C-44AC-A226-A34482CF6B1B}" destId="{50B1C7F2-5A75-4A57-A915-4CCECC02B9F7}" srcOrd="1" destOrd="0" presId="urn:microsoft.com/office/officeart/2005/8/layout/list1"/>
    <dgm:cxn modelId="{973A7853-6BEF-483B-98A9-95035CC97B4E}" srcId="{905F0628-DA48-4B81-BA08-F0A601CBA322}" destId="{FEF9D7DF-E04C-44AC-A226-A34482CF6B1B}" srcOrd="0" destOrd="0" parTransId="{7032F93F-246B-446A-BD54-AFAB8B318A3C}" sibTransId="{D626031C-42D7-4C61-88A2-592F62F04877}"/>
    <dgm:cxn modelId="{1EB30D54-EE72-4117-99FE-E43DB1AFAAA3}" type="presOf" srcId="{DCA70BF3-57A7-4A4B-A3F5-05E49616EFAC}" destId="{57E016B0-B887-49CA-95E8-4D015E5E7B75}" srcOrd="0" destOrd="0" presId="urn:microsoft.com/office/officeart/2005/8/layout/list1"/>
    <dgm:cxn modelId="{C1B96075-398D-43D1-BFFA-84DEFD1F221C}" srcId="{FEF9D7DF-E04C-44AC-A226-A34482CF6B1B}" destId="{5B23D19F-A86B-45A5-A3A7-BB09B2546DD6}" srcOrd="0" destOrd="0" parTransId="{70DDDE72-3123-4EC2-8B93-4D51319CE009}" sibTransId="{D250BB99-ECA7-48D8-B930-73D516C17D94}"/>
    <dgm:cxn modelId="{65C31B7A-6CB0-4B55-A445-11039963F7C9}" srcId="{FEF9D7DF-E04C-44AC-A226-A34482CF6B1B}" destId="{E86EC8D7-A2B6-4697-A089-481B0FD5BD0F}" srcOrd="2" destOrd="0" parTransId="{953C38E9-A452-41B8-AAC1-1ABD7FF43FA4}" sibTransId="{21112076-EE75-49B3-B23C-C0E1B5BF0574}"/>
    <dgm:cxn modelId="{9CE94885-76D6-42AF-B27F-73C65976583C}" type="presOf" srcId="{FEF9D7DF-E04C-44AC-A226-A34482CF6B1B}" destId="{7C094C09-0672-475A-A389-7B71511987C8}" srcOrd="0" destOrd="0" presId="urn:microsoft.com/office/officeart/2005/8/layout/list1"/>
    <dgm:cxn modelId="{933CB38B-D147-4CFF-ADC5-7FD1FFF46EE5}" type="presOf" srcId="{5B23D19F-A86B-45A5-A3A7-BB09B2546DD6}" destId="{897B7F71-7AE0-4160-9B57-D2EE69DFD1E0}" srcOrd="0" destOrd="0" presId="urn:microsoft.com/office/officeart/2005/8/layout/list1"/>
    <dgm:cxn modelId="{A1FB8894-7055-43BA-8BAE-2536C97696CB}" srcId="{905F0628-DA48-4B81-BA08-F0A601CBA322}" destId="{A7E186A0-5974-47DA-BCDF-5DB958EC9BAE}" srcOrd="2" destOrd="0" parTransId="{685324D1-DE5B-4B9D-986C-E8CE63B14084}" sibTransId="{2443A242-AB3C-46D0-A9CD-278B303F9675}"/>
    <dgm:cxn modelId="{08E5E09F-244F-4276-9BAB-296439CF0FE6}" type="presOf" srcId="{905F0628-DA48-4B81-BA08-F0A601CBA322}" destId="{C22F8EA3-2DA9-483C-BCAB-6FB93E8ED493}" srcOrd="0" destOrd="0" presId="urn:microsoft.com/office/officeart/2005/8/layout/list1"/>
    <dgm:cxn modelId="{48DD86A8-93AE-41CA-A4A0-C757C6A0485D}" type="presOf" srcId="{E86EC8D7-A2B6-4697-A089-481B0FD5BD0F}" destId="{897B7F71-7AE0-4160-9B57-D2EE69DFD1E0}" srcOrd="0" destOrd="2" presId="urn:microsoft.com/office/officeart/2005/8/layout/list1"/>
    <dgm:cxn modelId="{46C92DB1-CCA4-447F-BD74-D53089FC3C14}" type="presOf" srcId="{E53B0A44-EA94-4DD1-BF4B-1ED9E481B07C}" destId="{897B7F71-7AE0-4160-9B57-D2EE69DFD1E0}" srcOrd="0" destOrd="1" presId="urn:microsoft.com/office/officeart/2005/8/layout/list1"/>
    <dgm:cxn modelId="{2C7747D3-A228-4ACF-8563-15838C1AA21C}" type="presOf" srcId="{DCA70BF3-57A7-4A4B-A3F5-05E49616EFAC}" destId="{FE7EC820-714D-4482-BACC-87E63831C889}" srcOrd="1" destOrd="0" presId="urn:microsoft.com/office/officeart/2005/8/layout/list1"/>
    <dgm:cxn modelId="{180658F0-800F-4A9A-BD6D-8B44E086EE70}" srcId="{FEF9D7DF-E04C-44AC-A226-A34482CF6B1B}" destId="{C19A24BD-2787-4851-B11E-6888E199093C}" srcOrd="3" destOrd="0" parTransId="{72791DB2-CC0B-4CD7-A4A1-5D67435480FB}" sibTransId="{F1788993-6A2E-4378-A084-1BA488E78A65}"/>
    <dgm:cxn modelId="{F1BB268F-028E-4842-B29A-5F3E3B86FD49}" type="presParOf" srcId="{C22F8EA3-2DA9-483C-BCAB-6FB93E8ED493}" destId="{7A0EBF36-FE5E-4CFF-B0FD-5C09ABFE3E2B}" srcOrd="0" destOrd="0" presId="urn:microsoft.com/office/officeart/2005/8/layout/list1"/>
    <dgm:cxn modelId="{890E44AF-4CB3-481C-8B2D-5E0C471F83CB}" type="presParOf" srcId="{7A0EBF36-FE5E-4CFF-B0FD-5C09ABFE3E2B}" destId="{7C094C09-0672-475A-A389-7B71511987C8}" srcOrd="0" destOrd="0" presId="urn:microsoft.com/office/officeart/2005/8/layout/list1"/>
    <dgm:cxn modelId="{E4A59AD0-206C-4AA8-A872-C12C9CE39407}" type="presParOf" srcId="{7A0EBF36-FE5E-4CFF-B0FD-5C09ABFE3E2B}" destId="{50B1C7F2-5A75-4A57-A915-4CCECC02B9F7}" srcOrd="1" destOrd="0" presId="urn:microsoft.com/office/officeart/2005/8/layout/list1"/>
    <dgm:cxn modelId="{691DD45A-9D8B-43B5-9361-4A5CBC20735A}" type="presParOf" srcId="{C22F8EA3-2DA9-483C-BCAB-6FB93E8ED493}" destId="{5A5E512F-B004-45C5-A23B-5A77F4B3D2C4}" srcOrd="1" destOrd="0" presId="urn:microsoft.com/office/officeart/2005/8/layout/list1"/>
    <dgm:cxn modelId="{F27AF16C-0DA8-40A8-A8BA-D5B788A63F16}" type="presParOf" srcId="{C22F8EA3-2DA9-483C-BCAB-6FB93E8ED493}" destId="{897B7F71-7AE0-4160-9B57-D2EE69DFD1E0}" srcOrd="2" destOrd="0" presId="urn:microsoft.com/office/officeart/2005/8/layout/list1"/>
    <dgm:cxn modelId="{700FAC9B-5235-4BF4-B75E-A89B480DB144}" type="presParOf" srcId="{C22F8EA3-2DA9-483C-BCAB-6FB93E8ED493}" destId="{67BE8874-67D0-4C50-8F83-7638C70BDE38}" srcOrd="3" destOrd="0" presId="urn:microsoft.com/office/officeart/2005/8/layout/list1"/>
    <dgm:cxn modelId="{76BEDD8D-304B-4E53-8FEE-63905D91E73C}" type="presParOf" srcId="{C22F8EA3-2DA9-483C-BCAB-6FB93E8ED493}" destId="{DB711677-3436-430F-B99B-932E3738CE5E}" srcOrd="4" destOrd="0" presId="urn:microsoft.com/office/officeart/2005/8/layout/list1"/>
    <dgm:cxn modelId="{34720587-78A2-440D-AEA8-837EEB43DD51}" type="presParOf" srcId="{DB711677-3436-430F-B99B-932E3738CE5E}" destId="{57E016B0-B887-49CA-95E8-4D015E5E7B75}" srcOrd="0" destOrd="0" presId="urn:microsoft.com/office/officeart/2005/8/layout/list1"/>
    <dgm:cxn modelId="{F377782C-4696-4953-9A8B-D058DA852E58}" type="presParOf" srcId="{DB711677-3436-430F-B99B-932E3738CE5E}" destId="{FE7EC820-714D-4482-BACC-87E63831C889}" srcOrd="1" destOrd="0" presId="urn:microsoft.com/office/officeart/2005/8/layout/list1"/>
    <dgm:cxn modelId="{8A20F2D6-2AEE-4D8A-9390-C4216661D900}" type="presParOf" srcId="{C22F8EA3-2DA9-483C-BCAB-6FB93E8ED493}" destId="{BD162F51-F48F-429A-BA47-8243423AB72D}" srcOrd="5" destOrd="0" presId="urn:microsoft.com/office/officeart/2005/8/layout/list1"/>
    <dgm:cxn modelId="{822ADB47-BB57-4C04-A6A9-118EFB99AC77}" type="presParOf" srcId="{C22F8EA3-2DA9-483C-BCAB-6FB93E8ED493}" destId="{C974CF49-6868-497E-9B10-518D8D0B3F10}" srcOrd="6" destOrd="0" presId="urn:microsoft.com/office/officeart/2005/8/layout/list1"/>
    <dgm:cxn modelId="{8D3CBF45-DD39-44EC-9D64-EC931FDB2114}" type="presParOf" srcId="{C22F8EA3-2DA9-483C-BCAB-6FB93E8ED493}" destId="{C1E4D6A4-BD26-4635-A9BB-35C7B4951917}" srcOrd="7" destOrd="0" presId="urn:microsoft.com/office/officeart/2005/8/layout/list1"/>
    <dgm:cxn modelId="{A7EFCAC8-00E9-4695-9F10-9006DD72158B}" type="presParOf" srcId="{C22F8EA3-2DA9-483C-BCAB-6FB93E8ED493}" destId="{48B2BAB5-09AA-4375-A672-F6E821FB1EDD}" srcOrd="8" destOrd="0" presId="urn:microsoft.com/office/officeart/2005/8/layout/list1"/>
    <dgm:cxn modelId="{F7711DEF-3B40-4CEC-B5FC-A7AE375AF78A}" type="presParOf" srcId="{48B2BAB5-09AA-4375-A672-F6E821FB1EDD}" destId="{0AFA7342-46C8-4045-A902-7ED9A76E14FD}" srcOrd="0" destOrd="0" presId="urn:microsoft.com/office/officeart/2005/8/layout/list1"/>
    <dgm:cxn modelId="{780E04E4-520B-4777-B4F6-86EC75109A5B}" type="presParOf" srcId="{48B2BAB5-09AA-4375-A672-F6E821FB1EDD}" destId="{3CFAB5E9-AC04-4BDB-9030-7B4B73657535}" srcOrd="1" destOrd="0" presId="urn:microsoft.com/office/officeart/2005/8/layout/list1"/>
    <dgm:cxn modelId="{E93685E2-9798-4CFE-9BBB-C79BBA1DFA4F}" type="presParOf" srcId="{C22F8EA3-2DA9-483C-BCAB-6FB93E8ED493}" destId="{EF42E8AF-0593-4799-97FB-77E4F72D016A}" srcOrd="9" destOrd="0" presId="urn:microsoft.com/office/officeart/2005/8/layout/list1"/>
    <dgm:cxn modelId="{5F66AD47-A8A4-4FA0-8A77-72C7A0FC116D}" type="presParOf" srcId="{C22F8EA3-2DA9-483C-BCAB-6FB93E8ED493}" destId="{60762497-8A95-4AEF-90D3-A00629B3D34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24354C-C709-4221-A5F5-F1E4ACFF035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99C1A77-4028-41A5-BD25-3C5345BA1AC8}">
      <dgm:prSet/>
      <dgm:spPr/>
      <dgm:t>
        <a:bodyPr/>
        <a:lstStyle/>
        <a:p>
          <a:r>
            <a:rPr lang="es-US" dirty="0"/>
            <a:t>Presentación del Plan 111 Mil </a:t>
          </a:r>
          <a:r>
            <a:rPr lang="es-US" dirty="0">
              <a:sym typeface="Wingdings" panose="05000000000000000000" pitchFamily="2" charset="2"/>
            </a:rPr>
            <a:t></a:t>
          </a:r>
          <a:r>
            <a:rPr lang="es-US" dirty="0"/>
            <a:t> se utiliza la presentación de Power Point: </a:t>
          </a:r>
          <a:r>
            <a:rPr lang="es-ES" b="1" dirty="0" err="1">
              <a:solidFill>
                <a:schemeClr val="accent1">
                  <a:lumMod val="75000"/>
                </a:schemeClr>
              </a:solidFill>
            </a:rPr>
            <a:t>Induccion</a:t>
          </a:r>
          <a:r>
            <a:rPr lang="es-ES" b="1" dirty="0">
              <a:solidFill>
                <a:schemeClr val="accent1">
                  <a:lumMod val="75000"/>
                </a:schemeClr>
              </a:solidFill>
            </a:rPr>
            <a:t> Jornada 1  Plan 111 Mil Programadores.pptx</a:t>
          </a:r>
          <a:br>
            <a:rPr lang="es-ES" b="1" dirty="0">
              <a:solidFill>
                <a:schemeClr val="accent1">
                  <a:lumMod val="75000"/>
                </a:schemeClr>
              </a:solidFill>
            </a:rPr>
          </a:br>
          <a:r>
            <a:rPr lang="es-ES" dirty="0"/>
            <a:t>Duración estimada de la presentación:</a:t>
          </a:r>
          <a:r>
            <a:rPr lang="es-ES" b="1" dirty="0"/>
            <a:t> 1 hora</a:t>
          </a:r>
          <a:endParaRPr lang="en-US" dirty="0"/>
        </a:p>
      </dgm:t>
    </dgm:pt>
    <dgm:pt modelId="{3DAF3E5A-1643-4FCD-8BE1-FCA815BF8551}" type="parTrans" cxnId="{BE309F44-81E6-49BD-8B47-F2687596B59C}">
      <dgm:prSet/>
      <dgm:spPr/>
      <dgm:t>
        <a:bodyPr/>
        <a:lstStyle/>
        <a:p>
          <a:endParaRPr lang="en-US"/>
        </a:p>
      </dgm:t>
    </dgm:pt>
    <dgm:pt modelId="{F1F847EB-9187-42C6-A98C-D294E2ECE888}" type="sibTrans" cxnId="{BE309F44-81E6-49BD-8B47-F2687596B59C}">
      <dgm:prSet/>
      <dgm:spPr/>
      <dgm:t>
        <a:bodyPr/>
        <a:lstStyle/>
        <a:p>
          <a:endParaRPr lang="en-US"/>
        </a:p>
      </dgm:t>
    </dgm:pt>
    <dgm:pt modelId="{95F3F651-EE12-4FA5-A20B-EDCC76DEFE6A}">
      <dgm:prSet/>
      <dgm:spPr/>
      <dgm:t>
        <a:bodyPr/>
        <a:lstStyle/>
        <a:p>
          <a:r>
            <a:rPr lang="es-ES" b="1"/>
            <a:t>Dinámica de Presentación: </a:t>
          </a:r>
          <a:r>
            <a:rPr lang="es-ES"/>
            <a:t>dos dinámicas propuestas para elegir.</a:t>
          </a:r>
          <a:br>
            <a:rPr lang="es-ES" b="1"/>
          </a:br>
          <a:r>
            <a:rPr lang="es-ES"/>
            <a:t>Duración estimada de la presentación:</a:t>
          </a:r>
          <a:r>
            <a:rPr lang="es-ES" b="1"/>
            <a:t> 30 minutos</a:t>
          </a:r>
          <a:endParaRPr lang="en-US"/>
        </a:p>
      </dgm:t>
    </dgm:pt>
    <dgm:pt modelId="{3FA7FB30-F036-4659-9BAD-B94B471903A0}" type="parTrans" cxnId="{C3A11DC3-9AD7-456E-8A1D-3D583001A23A}">
      <dgm:prSet/>
      <dgm:spPr/>
      <dgm:t>
        <a:bodyPr/>
        <a:lstStyle/>
        <a:p>
          <a:endParaRPr lang="en-US"/>
        </a:p>
      </dgm:t>
    </dgm:pt>
    <dgm:pt modelId="{F7D3D476-B03B-415F-AF95-E242701F9812}" type="sibTrans" cxnId="{C3A11DC3-9AD7-456E-8A1D-3D583001A23A}">
      <dgm:prSet/>
      <dgm:spPr/>
      <dgm:t>
        <a:bodyPr/>
        <a:lstStyle/>
        <a:p>
          <a:endParaRPr lang="en-US"/>
        </a:p>
      </dgm:t>
    </dgm:pt>
    <dgm:pt modelId="{5516ED9A-B6D4-4D59-865D-789017754125}">
      <dgm:prSet/>
      <dgm:spPr/>
      <dgm:t>
        <a:bodyPr/>
        <a:lstStyle/>
        <a:p>
          <a:r>
            <a:rPr lang="es-AR" b="1"/>
            <a:t>Dinámica 1: ¿Quién es quien?</a:t>
          </a:r>
          <a:endParaRPr lang="en-US"/>
        </a:p>
      </dgm:t>
    </dgm:pt>
    <dgm:pt modelId="{E2DAD5A0-8326-4C4F-A18B-4F565A85238B}" type="parTrans" cxnId="{41090B3F-6525-4443-A24B-AC3E12359915}">
      <dgm:prSet/>
      <dgm:spPr/>
      <dgm:t>
        <a:bodyPr/>
        <a:lstStyle/>
        <a:p>
          <a:endParaRPr lang="en-US"/>
        </a:p>
      </dgm:t>
    </dgm:pt>
    <dgm:pt modelId="{82A5DD4B-4C15-47DC-B703-5B4A6774CF6A}" type="sibTrans" cxnId="{41090B3F-6525-4443-A24B-AC3E12359915}">
      <dgm:prSet/>
      <dgm:spPr/>
      <dgm:t>
        <a:bodyPr/>
        <a:lstStyle/>
        <a:p>
          <a:endParaRPr lang="en-US"/>
        </a:p>
      </dgm:t>
    </dgm:pt>
    <dgm:pt modelId="{B4DB7074-836D-48E8-B125-EB914D6E1B70}">
      <dgm:prSet/>
      <dgm:spPr/>
      <dgm:t>
        <a:bodyPr/>
        <a:lstStyle/>
        <a:p>
          <a:r>
            <a:rPr lang="es-AR" b="1"/>
            <a:t>Dinámica 2: Aviones de Papel</a:t>
          </a:r>
          <a:endParaRPr lang="en-US"/>
        </a:p>
      </dgm:t>
    </dgm:pt>
    <dgm:pt modelId="{FDDEC51E-D4AA-4B5B-8282-2BAE8866A62F}" type="parTrans" cxnId="{A022BA64-0FB6-4783-AF47-51E77AFE5A2E}">
      <dgm:prSet/>
      <dgm:spPr/>
      <dgm:t>
        <a:bodyPr/>
        <a:lstStyle/>
        <a:p>
          <a:endParaRPr lang="en-US"/>
        </a:p>
      </dgm:t>
    </dgm:pt>
    <dgm:pt modelId="{F3B24871-69C2-43EE-B4F0-ED942D6F16A3}" type="sibTrans" cxnId="{A022BA64-0FB6-4783-AF47-51E77AFE5A2E}">
      <dgm:prSet/>
      <dgm:spPr/>
      <dgm:t>
        <a:bodyPr/>
        <a:lstStyle/>
        <a:p>
          <a:endParaRPr lang="en-US"/>
        </a:p>
      </dgm:t>
    </dgm:pt>
    <dgm:pt modelId="{E13C0D46-B67B-4D60-98E5-E9BB08888823}">
      <dgm:prSet/>
      <dgm:spPr/>
      <dgm:t>
        <a:bodyPr/>
        <a:lstStyle/>
        <a:p>
          <a:r>
            <a:rPr lang="es-AR" b="1"/>
            <a:t>Evaluación Diagnóstica: comprensión de textos, matemática y lógica.</a:t>
          </a:r>
          <a:br>
            <a:rPr lang="es-AR" b="1"/>
          </a:br>
          <a:r>
            <a:rPr lang="es-ES"/>
            <a:t>Duración estimada:</a:t>
          </a:r>
          <a:r>
            <a:rPr lang="es-ES" b="1"/>
            <a:t> 1 hora y 30 minutos</a:t>
          </a:r>
          <a:br>
            <a:rPr lang="es-ES" b="1"/>
          </a:br>
          <a:r>
            <a:rPr lang="es-ES"/>
            <a:t>Hay 4 modelos de evaluación</a:t>
          </a:r>
          <a:endParaRPr lang="en-US"/>
        </a:p>
      </dgm:t>
    </dgm:pt>
    <dgm:pt modelId="{813BC94E-BD19-4564-8F68-0233D51A8D1B}" type="parTrans" cxnId="{46935E7C-3578-47FE-B75F-88C982B2876C}">
      <dgm:prSet/>
      <dgm:spPr/>
      <dgm:t>
        <a:bodyPr/>
        <a:lstStyle/>
        <a:p>
          <a:endParaRPr lang="en-US"/>
        </a:p>
      </dgm:t>
    </dgm:pt>
    <dgm:pt modelId="{EA1447BD-6795-4ADF-9A91-C8C1D9763E9D}" type="sibTrans" cxnId="{46935E7C-3578-47FE-B75F-88C982B2876C}">
      <dgm:prSet/>
      <dgm:spPr/>
      <dgm:t>
        <a:bodyPr/>
        <a:lstStyle/>
        <a:p>
          <a:endParaRPr lang="en-US"/>
        </a:p>
      </dgm:t>
    </dgm:pt>
    <dgm:pt modelId="{B575A0B9-C271-4C8D-A41B-70BCEB95A0D8}" type="pres">
      <dgm:prSet presAssocID="{A824354C-C709-4221-A5F5-F1E4ACFF035A}" presName="root" presStyleCnt="0">
        <dgm:presLayoutVars>
          <dgm:dir/>
          <dgm:resizeHandles val="exact"/>
        </dgm:presLayoutVars>
      </dgm:prSet>
      <dgm:spPr/>
    </dgm:pt>
    <dgm:pt modelId="{CE09A1CF-4656-4CD9-968E-3EA475C8EC2E}" type="pres">
      <dgm:prSet presAssocID="{299C1A77-4028-41A5-BD25-3C5345BA1AC8}" presName="compNode" presStyleCnt="0"/>
      <dgm:spPr/>
    </dgm:pt>
    <dgm:pt modelId="{E8DE9F6C-2A5E-420D-AFC0-25E288E7968A}" type="pres">
      <dgm:prSet presAssocID="{299C1A77-4028-41A5-BD25-3C5345BA1AC8}" presName="bgRect" presStyleLbl="bgShp" presStyleIdx="0" presStyleCnt="3"/>
      <dgm:spPr/>
    </dgm:pt>
    <dgm:pt modelId="{44736F50-2F80-40E8-8AE7-27DDD508A3DC}" type="pres">
      <dgm:prSet presAssocID="{299C1A77-4028-41A5-BD25-3C5345BA1A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05FB913-AC6E-4898-B69C-51270128D774}" type="pres">
      <dgm:prSet presAssocID="{299C1A77-4028-41A5-BD25-3C5345BA1AC8}" presName="spaceRect" presStyleCnt="0"/>
      <dgm:spPr/>
    </dgm:pt>
    <dgm:pt modelId="{3051BCA1-7F65-47B2-A77D-873619ADE3AC}" type="pres">
      <dgm:prSet presAssocID="{299C1A77-4028-41A5-BD25-3C5345BA1AC8}" presName="parTx" presStyleLbl="revTx" presStyleIdx="0" presStyleCnt="4">
        <dgm:presLayoutVars>
          <dgm:chMax val="0"/>
          <dgm:chPref val="0"/>
        </dgm:presLayoutVars>
      </dgm:prSet>
      <dgm:spPr/>
    </dgm:pt>
    <dgm:pt modelId="{B268DB50-3107-48B9-814F-55A056ECBBB3}" type="pres">
      <dgm:prSet presAssocID="{F1F847EB-9187-42C6-A98C-D294E2ECE888}" presName="sibTrans" presStyleCnt="0"/>
      <dgm:spPr/>
    </dgm:pt>
    <dgm:pt modelId="{4C5B7DE0-72BC-4D9F-97B2-A58CEC8E0FC8}" type="pres">
      <dgm:prSet presAssocID="{95F3F651-EE12-4FA5-A20B-EDCC76DEFE6A}" presName="compNode" presStyleCnt="0"/>
      <dgm:spPr/>
    </dgm:pt>
    <dgm:pt modelId="{21F36892-4BDB-46FD-B3B5-3D7709749616}" type="pres">
      <dgm:prSet presAssocID="{95F3F651-EE12-4FA5-A20B-EDCC76DEFE6A}" presName="bgRect" presStyleLbl="bgShp" presStyleIdx="1" presStyleCnt="3"/>
      <dgm:spPr/>
    </dgm:pt>
    <dgm:pt modelId="{AC080B4B-80F2-4C7B-BD7C-7D72EE2E18CD}" type="pres">
      <dgm:prSet presAssocID="{95F3F651-EE12-4FA5-A20B-EDCC76DEFE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856456-0813-41B8-9119-A06AFA9A8282}" type="pres">
      <dgm:prSet presAssocID="{95F3F651-EE12-4FA5-A20B-EDCC76DEFE6A}" presName="spaceRect" presStyleCnt="0"/>
      <dgm:spPr/>
    </dgm:pt>
    <dgm:pt modelId="{E3E9660F-CA98-449A-9379-0530070ECA88}" type="pres">
      <dgm:prSet presAssocID="{95F3F651-EE12-4FA5-A20B-EDCC76DEFE6A}" presName="parTx" presStyleLbl="revTx" presStyleIdx="1" presStyleCnt="4">
        <dgm:presLayoutVars>
          <dgm:chMax val="0"/>
          <dgm:chPref val="0"/>
        </dgm:presLayoutVars>
      </dgm:prSet>
      <dgm:spPr/>
    </dgm:pt>
    <dgm:pt modelId="{DCCAF12D-8BE0-4BDF-8384-8E247125CFB4}" type="pres">
      <dgm:prSet presAssocID="{95F3F651-EE12-4FA5-A20B-EDCC76DEFE6A}" presName="desTx" presStyleLbl="revTx" presStyleIdx="2" presStyleCnt="4">
        <dgm:presLayoutVars/>
      </dgm:prSet>
      <dgm:spPr/>
    </dgm:pt>
    <dgm:pt modelId="{614D01AD-1CC2-4943-9AE2-4B6C7D32DF6F}" type="pres">
      <dgm:prSet presAssocID="{F7D3D476-B03B-415F-AF95-E242701F9812}" presName="sibTrans" presStyleCnt="0"/>
      <dgm:spPr/>
    </dgm:pt>
    <dgm:pt modelId="{8ABB086F-3107-41FC-83FD-EBADEFAFBF5F}" type="pres">
      <dgm:prSet presAssocID="{E13C0D46-B67B-4D60-98E5-E9BB08888823}" presName="compNode" presStyleCnt="0"/>
      <dgm:spPr/>
    </dgm:pt>
    <dgm:pt modelId="{A718336E-D3BB-4B77-99B3-3C3DEB69C208}" type="pres">
      <dgm:prSet presAssocID="{E13C0D46-B67B-4D60-98E5-E9BB08888823}" presName="bgRect" presStyleLbl="bgShp" presStyleIdx="2" presStyleCnt="3"/>
      <dgm:spPr/>
    </dgm:pt>
    <dgm:pt modelId="{04CDF30D-9299-4C2A-9F3B-A57C7C797CE6}" type="pres">
      <dgm:prSet presAssocID="{E13C0D46-B67B-4D60-98E5-E9BB088888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054F0ABE-8D89-491C-BD41-266632F79366}" type="pres">
      <dgm:prSet presAssocID="{E13C0D46-B67B-4D60-98E5-E9BB08888823}" presName="spaceRect" presStyleCnt="0"/>
      <dgm:spPr/>
    </dgm:pt>
    <dgm:pt modelId="{14815552-035B-495B-85FF-E1B30B3C9A7F}" type="pres">
      <dgm:prSet presAssocID="{E13C0D46-B67B-4D60-98E5-E9BB0888882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301281C-8406-4B4E-B08E-22D9F2CFBE37}" type="presOf" srcId="{B4DB7074-836D-48E8-B125-EB914D6E1B70}" destId="{DCCAF12D-8BE0-4BDF-8384-8E247125CFB4}" srcOrd="0" destOrd="1" presId="urn:microsoft.com/office/officeart/2018/2/layout/IconVerticalSolidList"/>
    <dgm:cxn modelId="{41090B3F-6525-4443-A24B-AC3E12359915}" srcId="{95F3F651-EE12-4FA5-A20B-EDCC76DEFE6A}" destId="{5516ED9A-B6D4-4D59-865D-789017754125}" srcOrd="0" destOrd="0" parTransId="{E2DAD5A0-8326-4C4F-A18B-4F565A85238B}" sibTransId="{82A5DD4B-4C15-47DC-B703-5B4A6774CF6A}"/>
    <dgm:cxn modelId="{AF047F61-D759-499B-BD11-BF598A6D3B0E}" type="presOf" srcId="{299C1A77-4028-41A5-BD25-3C5345BA1AC8}" destId="{3051BCA1-7F65-47B2-A77D-873619ADE3AC}" srcOrd="0" destOrd="0" presId="urn:microsoft.com/office/officeart/2018/2/layout/IconVerticalSolidList"/>
    <dgm:cxn modelId="{BE309F44-81E6-49BD-8B47-F2687596B59C}" srcId="{A824354C-C709-4221-A5F5-F1E4ACFF035A}" destId="{299C1A77-4028-41A5-BD25-3C5345BA1AC8}" srcOrd="0" destOrd="0" parTransId="{3DAF3E5A-1643-4FCD-8BE1-FCA815BF8551}" sibTransId="{F1F847EB-9187-42C6-A98C-D294E2ECE888}"/>
    <dgm:cxn modelId="{A022BA64-0FB6-4783-AF47-51E77AFE5A2E}" srcId="{95F3F651-EE12-4FA5-A20B-EDCC76DEFE6A}" destId="{B4DB7074-836D-48E8-B125-EB914D6E1B70}" srcOrd="1" destOrd="0" parTransId="{FDDEC51E-D4AA-4B5B-8282-2BAE8866A62F}" sibTransId="{F3B24871-69C2-43EE-B4F0-ED942D6F16A3}"/>
    <dgm:cxn modelId="{43B9546E-007A-4904-9EA1-BC78CDFE0C1F}" type="presOf" srcId="{5516ED9A-B6D4-4D59-865D-789017754125}" destId="{DCCAF12D-8BE0-4BDF-8384-8E247125CFB4}" srcOrd="0" destOrd="0" presId="urn:microsoft.com/office/officeart/2018/2/layout/IconVerticalSolidList"/>
    <dgm:cxn modelId="{EEFFAC77-EA52-4D2A-BE7E-7D7246A366CE}" type="presOf" srcId="{95F3F651-EE12-4FA5-A20B-EDCC76DEFE6A}" destId="{E3E9660F-CA98-449A-9379-0530070ECA88}" srcOrd="0" destOrd="0" presId="urn:microsoft.com/office/officeart/2018/2/layout/IconVerticalSolidList"/>
    <dgm:cxn modelId="{46935E7C-3578-47FE-B75F-88C982B2876C}" srcId="{A824354C-C709-4221-A5F5-F1E4ACFF035A}" destId="{E13C0D46-B67B-4D60-98E5-E9BB08888823}" srcOrd="2" destOrd="0" parTransId="{813BC94E-BD19-4564-8F68-0233D51A8D1B}" sibTransId="{EA1447BD-6795-4ADF-9A91-C8C1D9763E9D}"/>
    <dgm:cxn modelId="{81FB399E-C5E1-4434-8890-B006F33A1E75}" type="presOf" srcId="{E13C0D46-B67B-4D60-98E5-E9BB08888823}" destId="{14815552-035B-495B-85FF-E1B30B3C9A7F}" srcOrd="0" destOrd="0" presId="urn:microsoft.com/office/officeart/2018/2/layout/IconVerticalSolidList"/>
    <dgm:cxn modelId="{C3A11DC3-9AD7-456E-8A1D-3D583001A23A}" srcId="{A824354C-C709-4221-A5F5-F1E4ACFF035A}" destId="{95F3F651-EE12-4FA5-A20B-EDCC76DEFE6A}" srcOrd="1" destOrd="0" parTransId="{3FA7FB30-F036-4659-9BAD-B94B471903A0}" sibTransId="{F7D3D476-B03B-415F-AF95-E242701F9812}"/>
    <dgm:cxn modelId="{CCFC7CD3-C108-4441-944C-DB6F60039CFB}" type="presOf" srcId="{A824354C-C709-4221-A5F5-F1E4ACFF035A}" destId="{B575A0B9-C271-4C8D-A41B-70BCEB95A0D8}" srcOrd="0" destOrd="0" presId="urn:microsoft.com/office/officeart/2018/2/layout/IconVerticalSolidList"/>
    <dgm:cxn modelId="{ED572137-C546-4C67-9EF6-1422DA942B3C}" type="presParOf" srcId="{B575A0B9-C271-4C8D-A41B-70BCEB95A0D8}" destId="{CE09A1CF-4656-4CD9-968E-3EA475C8EC2E}" srcOrd="0" destOrd="0" presId="urn:microsoft.com/office/officeart/2018/2/layout/IconVerticalSolidList"/>
    <dgm:cxn modelId="{0249F7DF-E1BA-40EF-AE0A-3FF703646CC6}" type="presParOf" srcId="{CE09A1CF-4656-4CD9-968E-3EA475C8EC2E}" destId="{E8DE9F6C-2A5E-420D-AFC0-25E288E7968A}" srcOrd="0" destOrd="0" presId="urn:microsoft.com/office/officeart/2018/2/layout/IconVerticalSolidList"/>
    <dgm:cxn modelId="{D48F2B94-0A59-48D4-A785-85404F20117C}" type="presParOf" srcId="{CE09A1CF-4656-4CD9-968E-3EA475C8EC2E}" destId="{44736F50-2F80-40E8-8AE7-27DDD508A3DC}" srcOrd="1" destOrd="0" presId="urn:microsoft.com/office/officeart/2018/2/layout/IconVerticalSolidList"/>
    <dgm:cxn modelId="{94315E59-EFAB-4BD5-BF0F-9BF44984A90C}" type="presParOf" srcId="{CE09A1CF-4656-4CD9-968E-3EA475C8EC2E}" destId="{705FB913-AC6E-4898-B69C-51270128D774}" srcOrd="2" destOrd="0" presId="urn:microsoft.com/office/officeart/2018/2/layout/IconVerticalSolidList"/>
    <dgm:cxn modelId="{83DFACFC-43B5-4046-950C-97280C8F56AF}" type="presParOf" srcId="{CE09A1CF-4656-4CD9-968E-3EA475C8EC2E}" destId="{3051BCA1-7F65-47B2-A77D-873619ADE3AC}" srcOrd="3" destOrd="0" presId="urn:microsoft.com/office/officeart/2018/2/layout/IconVerticalSolidList"/>
    <dgm:cxn modelId="{947B6CE4-8B24-4D4F-9F64-FC728916A9F4}" type="presParOf" srcId="{B575A0B9-C271-4C8D-A41B-70BCEB95A0D8}" destId="{B268DB50-3107-48B9-814F-55A056ECBBB3}" srcOrd="1" destOrd="0" presId="urn:microsoft.com/office/officeart/2018/2/layout/IconVerticalSolidList"/>
    <dgm:cxn modelId="{7F15D60B-368F-4CFB-B47D-8193262F486A}" type="presParOf" srcId="{B575A0B9-C271-4C8D-A41B-70BCEB95A0D8}" destId="{4C5B7DE0-72BC-4D9F-97B2-A58CEC8E0FC8}" srcOrd="2" destOrd="0" presId="urn:microsoft.com/office/officeart/2018/2/layout/IconVerticalSolidList"/>
    <dgm:cxn modelId="{E629618A-FE36-4FF6-ACAD-D12AF7D07138}" type="presParOf" srcId="{4C5B7DE0-72BC-4D9F-97B2-A58CEC8E0FC8}" destId="{21F36892-4BDB-46FD-B3B5-3D7709749616}" srcOrd="0" destOrd="0" presId="urn:microsoft.com/office/officeart/2018/2/layout/IconVerticalSolidList"/>
    <dgm:cxn modelId="{6757B12E-A175-44BD-8AFC-2256C0C4B50D}" type="presParOf" srcId="{4C5B7DE0-72BC-4D9F-97B2-A58CEC8E0FC8}" destId="{AC080B4B-80F2-4C7B-BD7C-7D72EE2E18CD}" srcOrd="1" destOrd="0" presId="urn:microsoft.com/office/officeart/2018/2/layout/IconVerticalSolidList"/>
    <dgm:cxn modelId="{DE6874C5-48BA-4FFE-95C0-5C71538E9179}" type="presParOf" srcId="{4C5B7DE0-72BC-4D9F-97B2-A58CEC8E0FC8}" destId="{E4856456-0813-41B8-9119-A06AFA9A8282}" srcOrd="2" destOrd="0" presId="urn:microsoft.com/office/officeart/2018/2/layout/IconVerticalSolidList"/>
    <dgm:cxn modelId="{698138C8-C940-4B84-896F-E833B095D6EA}" type="presParOf" srcId="{4C5B7DE0-72BC-4D9F-97B2-A58CEC8E0FC8}" destId="{E3E9660F-CA98-449A-9379-0530070ECA88}" srcOrd="3" destOrd="0" presId="urn:microsoft.com/office/officeart/2018/2/layout/IconVerticalSolidList"/>
    <dgm:cxn modelId="{6D28F9FD-CDDE-4FCA-B65D-C089CDA9D9D6}" type="presParOf" srcId="{4C5B7DE0-72BC-4D9F-97B2-A58CEC8E0FC8}" destId="{DCCAF12D-8BE0-4BDF-8384-8E247125CFB4}" srcOrd="4" destOrd="0" presId="urn:microsoft.com/office/officeart/2018/2/layout/IconVerticalSolidList"/>
    <dgm:cxn modelId="{1A4211A0-0D41-4DF7-986E-6E79672D34F3}" type="presParOf" srcId="{B575A0B9-C271-4C8D-A41B-70BCEB95A0D8}" destId="{614D01AD-1CC2-4943-9AE2-4B6C7D32DF6F}" srcOrd="3" destOrd="0" presId="urn:microsoft.com/office/officeart/2018/2/layout/IconVerticalSolidList"/>
    <dgm:cxn modelId="{8AB11960-6863-4C47-B110-A50AF79AFB28}" type="presParOf" srcId="{B575A0B9-C271-4C8D-A41B-70BCEB95A0D8}" destId="{8ABB086F-3107-41FC-83FD-EBADEFAFBF5F}" srcOrd="4" destOrd="0" presId="urn:microsoft.com/office/officeart/2018/2/layout/IconVerticalSolidList"/>
    <dgm:cxn modelId="{09195529-6AFB-40AC-B528-6F7399E7BD41}" type="presParOf" srcId="{8ABB086F-3107-41FC-83FD-EBADEFAFBF5F}" destId="{A718336E-D3BB-4B77-99B3-3C3DEB69C208}" srcOrd="0" destOrd="0" presId="urn:microsoft.com/office/officeart/2018/2/layout/IconVerticalSolidList"/>
    <dgm:cxn modelId="{176DF10B-B7DA-4C20-AFFA-AA6769859993}" type="presParOf" srcId="{8ABB086F-3107-41FC-83FD-EBADEFAFBF5F}" destId="{04CDF30D-9299-4C2A-9F3B-A57C7C797CE6}" srcOrd="1" destOrd="0" presId="urn:microsoft.com/office/officeart/2018/2/layout/IconVerticalSolidList"/>
    <dgm:cxn modelId="{7F800E99-C39F-4555-AABA-60EBDD147847}" type="presParOf" srcId="{8ABB086F-3107-41FC-83FD-EBADEFAFBF5F}" destId="{054F0ABE-8D89-491C-BD41-266632F79366}" srcOrd="2" destOrd="0" presId="urn:microsoft.com/office/officeart/2018/2/layout/IconVerticalSolidList"/>
    <dgm:cxn modelId="{2CD6AC57-BAC0-48C7-B5B0-660BE1A7C8CE}" type="presParOf" srcId="{8ABB086F-3107-41FC-83FD-EBADEFAFBF5F}" destId="{14815552-035B-495B-85FF-E1B30B3C9A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E2113-5189-4816-8B01-5E5342A808C0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EC70A4-EBC9-44FE-902A-783504071B57}">
      <dgm:prSet/>
      <dgm:spPr/>
      <dgm:t>
        <a:bodyPr/>
        <a:lstStyle/>
        <a:p>
          <a:r>
            <a:rPr lang="es-ES" b="1" dirty="0"/>
            <a:t>Charla introductoria a la actividad</a:t>
          </a:r>
          <a:br>
            <a:rPr lang="es-ES" b="1" dirty="0"/>
          </a:br>
          <a:r>
            <a:rPr lang="es-ES" dirty="0"/>
            <a:t>Duración de la actividad: </a:t>
          </a:r>
          <a:r>
            <a:rPr lang="es-ES" b="1" dirty="0"/>
            <a:t>30  minutos</a:t>
          </a:r>
          <a:br>
            <a:rPr lang="es-AR" b="1" dirty="0"/>
          </a:br>
          <a:r>
            <a:rPr lang="es-ES" dirty="0"/>
            <a:t>¿Qué hace falta saber para ser un programador? </a:t>
          </a:r>
          <a:r>
            <a:rPr lang="es-ES" dirty="0">
              <a:sym typeface="Wingdings" panose="05000000000000000000" pitchFamily="2" charset="2"/>
            </a:rPr>
            <a:t></a:t>
          </a:r>
          <a:r>
            <a:rPr lang="es-ES" dirty="0"/>
            <a:t> se utiliza la presentación de Power Point </a:t>
          </a:r>
          <a:r>
            <a:rPr lang="es-ES" dirty="0" err="1">
              <a:solidFill>
                <a:schemeClr val="accent1">
                  <a:lumMod val="75000"/>
                </a:schemeClr>
              </a:solidFill>
            </a:rPr>
            <a:t>Induccion</a:t>
          </a:r>
          <a:r>
            <a:rPr lang="es-ES" dirty="0">
              <a:solidFill>
                <a:schemeClr val="accent1">
                  <a:lumMod val="75000"/>
                </a:schemeClr>
              </a:solidFill>
            </a:rPr>
            <a:t> Jornada 2 Oficio del Programador.pptx</a:t>
          </a:r>
          <a:endParaRPr lang="en-US" dirty="0">
            <a:solidFill>
              <a:schemeClr val="accent1">
                <a:lumMod val="75000"/>
              </a:schemeClr>
            </a:solidFill>
          </a:endParaRPr>
        </a:p>
      </dgm:t>
    </dgm:pt>
    <dgm:pt modelId="{09F0165E-52D3-4232-95F7-5A9A23BFF362}" type="parTrans" cxnId="{4EA02E5D-6A69-44DC-BC6B-E7F9E7CD823A}">
      <dgm:prSet/>
      <dgm:spPr/>
      <dgm:t>
        <a:bodyPr/>
        <a:lstStyle/>
        <a:p>
          <a:endParaRPr lang="en-US"/>
        </a:p>
      </dgm:t>
    </dgm:pt>
    <dgm:pt modelId="{94EFCA34-0FA5-4158-BC07-C64383741B7A}" type="sibTrans" cxnId="{4EA02E5D-6A69-44DC-BC6B-E7F9E7CD823A}">
      <dgm:prSet/>
      <dgm:spPr/>
      <dgm:t>
        <a:bodyPr/>
        <a:lstStyle/>
        <a:p>
          <a:endParaRPr lang="en-US"/>
        </a:p>
      </dgm:t>
    </dgm:pt>
    <dgm:pt modelId="{56D336B9-7F1C-40AA-BF9D-3322BB190610}">
      <dgm:prSet/>
      <dgm:spPr/>
      <dgm:t>
        <a:bodyPr/>
        <a:lstStyle/>
        <a:p>
          <a:r>
            <a:rPr lang="es-AR" b="1"/>
            <a:t>Introducción a la Sesión de Live Coding</a:t>
          </a:r>
          <a:br>
            <a:rPr lang="es-AR" b="1"/>
          </a:br>
          <a:r>
            <a:rPr lang="es-ES"/>
            <a:t>Duración de la actividad: </a:t>
          </a:r>
          <a:r>
            <a:rPr lang="es-ES" b="1"/>
            <a:t>30  minutos</a:t>
          </a:r>
          <a:endParaRPr lang="en-US"/>
        </a:p>
      </dgm:t>
    </dgm:pt>
    <dgm:pt modelId="{410E5ED2-EE8E-4192-B5D0-1AF674AED5FC}" type="parTrans" cxnId="{97DEA6B0-B15F-4DDE-B721-2D9B177F8585}">
      <dgm:prSet/>
      <dgm:spPr/>
      <dgm:t>
        <a:bodyPr/>
        <a:lstStyle/>
        <a:p>
          <a:endParaRPr lang="en-US"/>
        </a:p>
      </dgm:t>
    </dgm:pt>
    <dgm:pt modelId="{2626AFF0-D907-4A8E-A639-E0222142264C}" type="sibTrans" cxnId="{97DEA6B0-B15F-4DDE-B721-2D9B177F8585}">
      <dgm:prSet/>
      <dgm:spPr/>
      <dgm:t>
        <a:bodyPr/>
        <a:lstStyle/>
        <a:p>
          <a:endParaRPr lang="en-US"/>
        </a:p>
      </dgm:t>
    </dgm:pt>
    <dgm:pt modelId="{51A0E19B-97CF-411F-B5C4-38E1F2E287D7}">
      <dgm:prSet/>
      <dgm:spPr/>
      <dgm:t>
        <a:bodyPr/>
        <a:lstStyle/>
        <a:p>
          <a:r>
            <a:rPr lang="es-ES" b="1" dirty="0"/>
            <a:t>Sesión de Live Coding </a:t>
          </a:r>
          <a:r>
            <a:rPr lang="es-ES" dirty="0"/>
            <a:t>Duración de la actividad: </a:t>
          </a:r>
          <a:r>
            <a:rPr lang="es-ES" b="1" dirty="0"/>
            <a:t>2 horas</a:t>
          </a:r>
        </a:p>
        <a:p>
          <a:r>
            <a:rPr lang="es-ES" b="1" dirty="0"/>
            <a:t>Caso a utilizar descripto en:</a:t>
          </a:r>
        </a:p>
        <a:p>
          <a:r>
            <a:rPr lang="es-ES" b="1" dirty="0"/>
            <a:t> Caso para Live Coding en la Induccion.pdf</a:t>
          </a:r>
          <a:endParaRPr lang="en-US" dirty="0"/>
        </a:p>
      </dgm:t>
    </dgm:pt>
    <dgm:pt modelId="{A1ABD882-E4FD-48C6-B164-13460E67EE58}" type="parTrans" cxnId="{004B7E40-BEC9-4AA6-9C53-249367EA5881}">
      <dgm:prSet/>
      <dgm:spPr/>
      <dgm:t>
        <a:bodyPr/>
        <a:lstStyle/>
        <a:p>
          <a:endParaRPr lang="en-US"/>
        </a:p>
      </dgm:t>
    </dgm:pt>
    <dgm:pt modelId="{43A0F82B-4621-4FF6-82D8-1154CFB7847B}" type="sibTrans" cxnId="{004B7E40-BEC9-4AA6-9C53-249367EA5881}">
      <dgm:prSet/>
      <dgm:spPr/>
      <dgm:t>
        <a:bodyPr/>
        <a:lstStyle/>
        <a:p>
          <a:endParaRPr lang="en-US"/>
        </a:p>
      </dgm:t>
    </dgm:pt>
    <dgm:pt modelId="{EB20C15F-4243-4552-9E3D-F3DB0F6EBB73}" type="pres">
      <dgm:prSet presAssocID="{EBAE2113-5189-4816-8B01-5E5342A808C0}" presName="Name0" presStyleCnt="0">
        <dgm:presLayoutVars>
          <dgm:dir/>
          <dgm:animLvl val="lvl"/>
          <dgm:resizeHandles val="exact"/>
        </dgm:presLayoutVars>
      </dgm:prSet>
      <dgm:spPr/>
    </dgm:pt>
    <dgm:pt modelId="{A57196BF-5859-4B89-B29D-992121CB271B}" type="pres">
      <dgm:prSet presAssocID="{51A0E19B-97CF-411F-B5C4-38E1F2E287D7}" presName="boxAndChildren" presStyleCnt="0"/>
      <dgm:spPr/>
    </dgm:pt>
    <dgm:pt modelId="{64C5DDF7-F5A4-4557-A35C-393A536EC73F}" type="pres">
      <dgm:prSet presAssocID="{51A0E19B-97CF-411F-B5C4-38E1F2E287D7}" presName="parentTextBox" presStyleLbl="node1" presStyleIdx="0" presStyleCnt="3"/>
      <dgm:spPr/>
    </dgm:pt>
    <dgm:pt modelId="{8BFC4EA4-1559-4BB3-A4E7-BD876ED8B7EC}" type="pres">
      <dgm:prSet presAssocID="{2626AFF0-D907-4A8E-A639-E0222142264C}" presName="sp" presStyleCnt="0"/>
      <dgm:spPr/>
    </dgm:pt>
    <dgm:pt modelId="{4AC6CDE0-EAAF-4796-9F5A-E4A7B17ED2EC}" type="pres">
      <dgm:prSet presAssocID="{56D336B9-7F1C-40AA-BF9D-3322BB190610}" presName="arrowAndChildren" presStyleCnt="0"/>
      <dgm:spPr/>
    </dgm:pt>
    <dgm:pt modelId="{9A97DEE5-EF8C-4A11-877E-205C4E88ED27}" type="pres">
      <dgm:prSet presAssocID="{56D336B9-7F1C-40AA-BF9D-3322BB190610}" presName="parentTextArrow" presStyleLbl="node1" presStyleIdx="1" presStyleCnt="3"/>
      <dgm:spPr/>
    </dgm:pt>
    <dgm:pt modelId="{4895B0CC-7DFB-4031-A58C-C84B4BB8C70D}" type="pres">
      <dgm:prSet presAssocID="{94EFCA34-0FA5-4158-BC07-C64383741B7A}" presName="sp" presStyleCnt="0"/>
      <dgm:spPr/>
    </dgm:pt>
    <dgm:pt modelId="{71C5BA18-5465-4174-82B7-B8F7183ADC3F}" type="pres">
      <dgm:prSet presAssocID="{8EEC70A4-EBC9-44FE-902A-783504071B57}" presName="arrowAndChildren" presStyleCnt="0"/>
      <dgm:spPr/>
    </dgm:pt>
    <dgm:pt modelId="{224AC22C-24E0-4DB8-9ED8-E0E9A10F84F4}" type="pres">
      <dgm:prSet presAssocID="{8EEC70A4-EBC9-44FE-902A-783504071B57}" presName="parentTextArrow" presStyleLbl="node1" presStyleIdx="2" presStyleCnt="3"/>
      <dgm:spPr/>
    </dgm:pt>
  </dgm:ptLst>
  <dgm:cxnLst>
    <dgm:cxn modelId="{5358F92D-A828-401F-9201-2DD89C121477}" type="presOf" srcId="{EBAE2113-5189-4816-8B01-5E5342A808C0}" destId="{EB20C15F-4243-4552-9E3D-F3DB0F6EBB73}" srcOrd="0" destOrd="0" presId="urn:microsoft.com/office/officeart/2005/8/layout/process4"/>
    <dgm:cxn modelId="{FBAC8A38-B3A7-4CC5-8BAB-E719F14CA31C}" type="presOf" srcId="{56D336B9-7F1C-40AA-BF9D-3322BB190610}" destId="{9A97DEE5-EF8C-4A11-877E-205C4E88ED27}" srcOrd="0" destOrd="0" presId="urn:microsoft.com/office/officeart/2005/8/layout/process4"/>
    <dgm:cxn modelId="{004B7E40-BEC9-4AA6-9C53-249367EA5881}" srcId="{EBAE2113-5189-4816-8B01-5E5342A808C0}" destId="{51A0E19B-97CF-411F-B5C4-38E1F2E287D7}" srcOrd="2" destOrd="0" parTransId="{A1ABD882-E4FD-48C6-B164-13460E67EE58}" sibTransId="{43A0F82B-4621-4FF6-82D8-1154CFB7847B}"/>
    <dgm:cxn modelId="{4EA02E5D-6A69-44DC-BC6B-E7F9E7CD823A}" srcId="{EBAE2113-5189-4816-8B01-5E5342A808C0}" destId="{8EEC70A4-EBC9-44FE-902A-783504071B57}" srcOrd="0" destOrd="0" parTransId="{09F0165E-52D3-4232-95F7-5A9A23BFF362}" sibTransId="{94EFCA34-0FA5-4158-BC07-C64383741B7A}"/>
    <dgm:cxn modelId="{28D6776E-AF19-4A75-BF72-372AFA1771B9}" type="presOf" srcId="{51A0E19B-97CF-411F-B5C4-38E1F2E287D7}" destId="{64C5DDF7-F5A4-4557-A35C-393A536EC73F}" srcOrd="0" destOrd="0" presId="urn:microsoft.com/office/officeart/2005/8/layout/process4"/>
    <dgm:cxn modelId="{97DEA6B0-B15F-4DDE-B721-2D9B177F8585}" srcId="{EBAE2113-5189-4816-8B01-5E5342A808C0}" destId="{56D336B9-7F1C-40AA-BF9D-3322BB190610}" srcOrd="1" destOrd="0" parTransId="{410E5ED2-EE8E-4192-B5D0-1AF674AED5FC}" sibTransId="{2626AFF0-D907-4A8E-A639-E0222142264C}"/>
    <dgm:cxn modelId="{8CCF96C3-D719-42D6-AFCE-0CB68F0EF3CF}" type="presOf" srcId="{8EEC70A4-EBC9-44FE-902A-783504071B57}" destId="{224AC22C-24E0-4DB8-9ED8-E0E9A10F84F4}" srcOrd="0" destOrd="0" presId="urn:microsoft.com/office/officeart/2005/8/layout/process4"/>
    <dgm:cxn modelId="{083C410A-6285-4C48-A186-B78AF4426210}" type="presParOf" srcId="{EB20C15F-4243-4552-9E3D-F3DB0F6EBB73}" destId="{A57196BF-5859-4B89-B29D-992121CB271B}" srcOrd="0" destOrd="0" presId="urn:microsoft.com/office/officeart/2005/8/layout/process4"/>
    <dgm:cxn modelId="{F6D49E63-7A3E-4FD9-AABA-ECFBD6E0D6D6}" type="presParOf" srcId="{A57196BF-5859-4B89-B29D-992121CB271B}" destId="{64C5DDF7-F5A4-4557-A35C-393A536EC73F}" srcOrd="0" destOrd="0" presId="urn:microsoft.com/office/officeart/2005/8/layout/process4"/>
    <dgm:cxn modelId="{6F7EB8C7-5E7B-42D3-B9C9-F08C0F1E205F}" type="presParOf" srcId="{EB20C15F-4243-4552-9E3D-F3DB0F6EBB73}" destId="{8BFC4EA4-1559-4BB3-A4E7-BD876ED8B7EC}" srcOrd="1" destOrd="0" presId="urn:microsoft.com/office/officeart/2005/8/layout/process4"/>
    <dgm:cxn modelId="{B0BCCCF7-FAC3-44A2-B4AA-CCD59843E8F0}" type="presParOf" srcId="{EB20C15F-4243-4552-9E3D-F3DB0F6EBB73}" destId="{4AC6CDE0-EAAF-4796-9F5A-E4A7B17ED2EC}" srcOrd="2" destOrd="0" presId="urn:microsoft.com/office/officeart/2005/8/layout/process4"/>
    <dgm:cxn modelId="{F1F1E9CA-7593-498F-BC25-83805B604AF6}" type="presParOf" srcId="{4AC6CDE0-EAAF-4796-9F5A-E4A7B17ED2EC}" destId="{9A97DEE5-EF8C-4A11-877E-205C4E88ED27}" srcOrd="0" destOrd="0" presId="urn:microsoft.com/office/officeart/2005/8/layout/process4"/>
    <dgm:cxn modelId="{78EC3376-3CB0-40D4-B432-B0966D5E1E94}" type="presParOf" srcId="{EB20C15F-4243-4552-9E3D-F3DB0F6EBB73}" destId="{4895B0CC-7DFB-4031-A58C-C84B4BB8C70D}" srcOrd="3" destOrd="0" presId="urn:microsoft.com/office/officeart/2005/8/layout/process4"/>
    <dgm:cxn modelId="{0C552B6C-4BA2-4888-BC70-ABD561CD8020}" type="presParOf" srcId="{EB20C15F-4243-4552-9E3D-F3DB0F6EBB73}" destId="{71C5BA18-5465-4174-82B7-B8F7183ADC3F}" srcOrd="4" destOrd="0" presId="urn:microsoft.com/office/officeart/2005/8/layout/process4"/>
    <dgm:cxn modelId="{95EC9396-8323-49DB-BA69-4607B82FB291}" type="presParOf" srcId="{71C5BA18-5465-4174-82B7-B8F7183ADC3F}" destId="{224AC22C-24E0-4DB8-9ED8-E0E9A10F84F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36A43F-E0FB-4890-B86A-C085339CFA1D}" type="doc">
      <dgm:prSet loTypeId="urn:microsoft.com/office/officeart/2005/8/layout/process4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865861-3490-470D-BF14-C109D455DEC1}">
      <dgm:prSet custT="1"/>
      <dgm:spPr/>
      <dgm:t>
        <a:bodyPr/>
        <a:lstStyle/>
        <a:p>
          <a:r>
            <a:rPr lang="es-ES" sz="2000"/>
            <a:t>Cómo se le da sentido a lo que hicimos, generar el concepto de proceso de desarrollo.</a:t>
          </a:r>
          <a:br>
            <a:rPr lang="es-ES" sz="2000"/>
          </a:br>
          <a:r>
            <a:rPr lang="es-ES" sz="2000"/>
            <a:t>Duración de la actividad 1 hora</a:t>
          </a:r>
          <a:endParaRPr lang="en-US" sz="2000"/>
        </a:p>
      </dgm:t>
    </dgm:pt>
    <dgm:pt modelId="{55767EE8-D7FF-4A5A-B2FC-790595D0EFAB}" type="parTrans" cxnId="{2AE1B3D4-D471-4EB2-B7DC-7369CF198B59}">
      <dgm:prSet/>
      <dgm:spPr/>
      <dgm:t>
        <a:bodyPr/>
        <a:lstStyle/>
        <a:p>
          <a:endParaRPr lang="en-US" sz="2800"/>
        </a:p>
      </dgm:t>
    </dgm:pt>
    <dgm:pt modelId="{A5A581D1-B009-4C2E-B58F-BB45CB4DDDFE}" type="sibTrans" cxnId="{2AE1B3D4-D471-4EB2-B7DC-7369CF198B59}">
      <dgm:prSet/>
      <dgm:spPr/>
      <dgm:t>
        <a:bodyPr/>
        <a:lstStyle/>
        <a:p>
          <a:endParaRPr lang="en-US" sz="2800"/>
        </a:p>
      </dgm:t>
    </dgm:pt>
    <dgm:pt modelId="{0B8DEE8E-5C9B-430C-99FD-28C068E866F6}">
      <dgm:prSet custT="1"/>
      <dgm:spPr/>
      <dgm:t>
        <a:bodyPr/>
        <a:lstStyle/>
        <a:p>
          <a:r>
            <a:rPr lang="es-ES" sz="2000"/>
            <a:t>Desarrollo de los contenidos implícitos abordados en las sesiones de Live Coding, entre ellos:</a:t>
          </a:r>
          <a:endParaRPr lang="en-US" sz="2000"/>
        </a:p>
      </dgm:t>
    </dgm:pt>
    <dgm:pt modelId="{FF7BF01C-7417-4D7E-8614-591563AD5B57}" type="parTrans" cxnId="{1EB0466B-2FC7-4872-A94F-71AE5CA1C3E5}">
      <dgm:prSet/>
      <dgm:spPr/>
      <dgm:t>
        <a:bodyPr/>
        <a:lstStyle/>
        <a:p>
          <a:endParaRPr lang="en-US" sz="2800"/>
        </a:p>
      </dgm:t>
    </dgm:pt>
    <dgm:pt modelId="{47E23390-F570-47D4-A487-5920FFFBD587}" type="sibTrans" cxnId="{1EB0466B-2FC7-4872-A94F-71AE5CA1C3E5}">
      <dgm:prSet/>
      <dgm:spPr/>
      <dgm:t>
        <a:bodyPr/>
        <a:lstStyle/>
        <a:p>
          <a:endParaRPr lang="en-US" sz="2800"/>
        </a:p>
      </dgm:t>
    </dgm:pt>
    <dgm:pt modelId="{CEC0E430-33AB-42B4-A814-5A914D2119AF}">
      <dgm:prSet custT="1"/>
      <dgm:spPr/>
      <dgm:t>
        <a:bodyPr/>
        <a:lstStyle/>
        <a:p>
          <a:r>
            <a:rPr lang="es-ES" sz="1100"/>
            <a:t>Scrum</a:t>
          </a:r>
          <a:endParaRPr lang="en-US" sz="1100"/>
        </a:p>
      </dgm:t>
    </dgm:pt>
    <dgm:pt modelId="{5D4CADE7-5447-47F0-8D7D-4952E6C50A42}" type="parTrans" cxnId="{497DF93F-2EF3-48F0-8571-2F4D958B7DC6}">
      <dgm:prSet/>
      <dgm:spPr/>
      <dgm:t>
        <a:bodyPr/>
        <a:lstStyle/>
        <a:p>
          <a:endParaRPr lang="en-US" sz="2800"/>
        </a:p>
      </dgm:t>
    </dgm:pt>
    <dgm:pt modelId="{CDF6E295-1FC7-4E0B-9C90-F2B6F5EABE16}" type="sibTrans" cxnId="{497DF93F-2EF3-48F0-8571-2F4D958B7DC6}">
      <dgm:prSet/>
      <dgm:spPr/>
      <dgm:t>
        <a:bodyPr/>
        <a:lstStyle/>
        <a:p>
          <a:endParaRPr lang="en-US" sz="2800"/>
        </a:p>
      </dgm:t>
    </dgm:pt>
    <dgm:pt modelId="{19DF9C00-C340-4F46-A2C9-18DE3CE4A816}">
      <dgm:prSet custT="1"/>
      <dgm:spPr/>
      <dgm:t>
        <a:bodyPr/>
        <a:lstStyle/>
        <a:p>
          <a:r>
            <a:rPr lang="es-ES" sz="1100"/>
            <a:t>Captura de requerimientos</a:t>
          </a:r>
          <a:endParaRPr lang="en-US" sz="1100"/>
        </a:p>
      </dgm:t>
    </dgm:pt>
    <dgm:pt modelId="{517163EC-9600-4D6C-9027-CF39D2A20F90}" type="parTrans" cxnId="{291F4F44-6682-45AE-864E-E2B017DEB8A7}">
      <dgm:prSet/>
      <dgm:spPr/>
      <dgm:t>
        <a:bodyPr/>
        <a:lstStyle/>
        <a:p>
          <a:endParaRPr lang="en-US" sz="2800"/>
        </a:p>
      </dgm:t>
    </dgm:pt>
    <dgm:pt modelId="{45ABBB5E-FC68-4F07-9942-2C146D787A9E}" type="sibTrans" cxnId="{291F4F44-6682-45AE-864E-E2B017DEB8A7}">
      <dgm:prSet/>
      <dgm:spPr/>
      <dgm:t>
        <a:bodyPr/>
        <a:lstStyle/>
        <a:p>
          <a:endParaRPr lang="en-US" sz="2800"/>
        </a:p>
      </dgm:t>
    </dgm:pt>
    <dgm:pt modelId="{E9F6A22C-E18D-4EB8-B9BD-F9177960F858}">
      <dgm:prSet custT="1"/>
      <dgm:spPr/>
      <dgm:t>
        <a:bodyPr/>
        <a:lstStyle/>
        <a:p>
          <a:r>
            <a:rPr lang="es-ES" sz="1100"/>
            <a:t>Diseño de Algoritmos</a:t>
          </a:r>
          <a:endParaRPr lang="en-US" sz="1100"/>
        </a:p>
      </dgm:t>
    </dgm:pt>
    <dgm:pt modelId="{CF4668DD-5B44-42CF-9488-C70B8CBF0C74}" type="parTrans" cxnId="{DD935235-903D-4BEB-BC80-B80D96B339B5}">
      <dgm:prSet/>
      <dgm:spPr/>
      <dgm:t>
        <a:bodyPr/>
        <a:lstStyle/>
        <a:p>
          <a:endParaRPr lang="en-US" sz="2800"/>
        </a:p>
      </dgm:t>
    </dgm:pt>
    <dgm:pt modelId="{A3ECE2CC-CB16-4C35-8CA8-4D9D5647398C}" type="sibTrans" cxnId="{DD935235-903D-4BEB-BC80-B80D96B339B5}">
      <dgm:prSet/>
      <dgm:spPr/>
      <dgm:t>
        <a:bodyPr/>
        <a:lstStyle/>
        <a:p>
          <a:endParaRPr lang="en-US" sz="2800"/>
        </a:p>
      </dgm:t>
    </dgm:pt>
    <dgm:pt modelId="{CE020818-8927-46B9-A8ED-373BA6BABCA1}">
      <dgm:prSet custT="1"/>
      <dgm:spPr/>
      <dgm:t>
        <a:bodyPr/>
        <a:lstStyle/>
        <a:p>
          <a:r>
            <a:rPr lang="es-ES" sz="1100"/>
            <a:t>Concepto de Programa</a:t>
          </a:r>
          <a:endParaRPr lang="en-US" sz="1100"/>
        </a:p>
      </dgm:t>
    </dgm:pt>
    <dgm:pt modelId="{2C504FAB-8DB2-462C-982A-67D732009B80}" type="parTrans" cxnId="{1EBAD80F-2928-44F6-9545-D4CEF13F4A79}">
      <dgm:prSet/>
      <dgm:spPr/>
      <dgm:t>
        <a:bodyPr/>
        <a:lstStyle/>
        <a:p>
          <a:endParaRPr lang="en-US" sz="2800"/>
        </a:p>
      </dgm:t>
    </dgm:pt>
    <dgm:pt modelId="{62812A1A-4AD4-410C-867D-7AB17702278E}" type="sibTrans" cxnId="{1EBAD80F-2928-44F6-9545-D4CEF13F4A79}">
      <dgm:prSet/>
      <dgm:spPr/>
      <dgm:t>
        <a:bodyPr/>
        <a:lstStyle/>
        <a:p>
          <a:endParaRPr lang="en-US" sz="2800"/>
        </a:p>
      </dgm:t>
    </dgm:pt>
    <dgm:pt modelId="{24C6F07A-DB44-4744-B9C6-8F2E5F52C435}">
      <dgm:prSet custT="1"/>
      <dgm:spPr/>
      <dgm:t>
        <a:bodyPr/>
        <a:lstStyle/>
        <a:p>
          <a:r>
            <a:rPr lang="es-ES" sz="1100"/>
            <a:t>Modelos y herramientas para su creación</a:t>
          </a:r>
          <a:endParaRPr lang="en-US" sz="1100"/>
        </a:p>
      </dgm:t>
    </dgm:pt>
    <dgm:pt modelId="{045969D0-688B-4709-9952-4DD22F329C3F}" type="parTrans" cxnId="{27D970A5-4C94-455C-9430-DDCEBAE45755}">
      <dgm:prSet/>
      <dgm:spPr/>
      <dgm:t>
        <a:bodyPr/>
        <a:lstStyle/>
        <a:p>
          <a:endParaRPr lang="en-US" sz="2800"/>
        </a:p>
      </dgm:t>
    </dgm:pt>
    <dgm:pt modelId="{3F993E18-FB67-47A6-B0D7-593CC44AB8AA}" type="sibTrans" cxnId="{27D970A5-4C94-455C-9430-DDCEBAE45755}">
      <dgm:prSet/>
      <dgm:spPr/>
      <dgm:t>
        <a:bodyPr/>
        <a:lstStyle/>
        <a:p>
          <a:endParaRPr lang="en-US" sz="2800"/>
        </a:p>
      </dgm:t>
    </dgm:pt>
    <dgm:pt modelId="{49910F6A-94E2-4BBF-A8ED-7925D241BA3C}">
      <dgm:prSet custT="1"/>
      <dgm:spPr/>
      <dgm:t>
        <a:bodyPr/>
        <a:lstStyle/>
        <a:p>
          <a:r>
            <a:rPr lang="es-ES" sz="1100"/>
            <a:t>Uso de modelos como base para la Implementación</a:t>
          </a:r>
          <a:endParaRPr lang="en-US" sz="1100"/>
        </a:p>
      </dgm:t>
    </dgm:pt>
    <dgm:pt modelId="{8B69FBBF-8CC3-46EB-8B30-BF1F544EE443}" type="parTrans" cxnId="{51610068-0D28-42A0-802E-9996829D0578}">
      <dgm:prSet/>
      <dgm:spPr/>
      <dgm:t>
        <a:bodyPr/>
        <a:lstStyle/>
        <a:p>
          <a:endParaRPr lang="en-US" sz="2800"/>
        </a:p>
      </dgm:t>
    </dgm:pt>
    <dgm:pt modelId="{5CEBF01C-7D43-440A-95CE-5879EFC33832}" type="sibTrans" cxnId="{51610068-0D28-42A0-802E-9996829D0578}">
      <dgm:prSet/>
      <dgm:spPr/>
      <dgm:t>
        <a:bodyPr/>
        <a:lstStyle/>
        <a:p>
          <a:endParaRPr lang="en-US" sz="2800"/>
        </a:p>
      </dgm:t>
    </dgm:pt>
    <dgm:pt modelId="{25A9239F-D87E-4012-9ED1-D58CB8A6A1D2}">
      <dgm:prSet custT="1"/>
      <dgm:spPr/>
      <dgm:t>
        <a:bodyPr/>
        <a:lstStyle/>
        <a:p>
          <a:r>
            <a:rPr lang="es-ES" sz="1100"/>
            <a:t>Testing</a:t>
          </a:r>
          <a:endParaRPr lang="en-US" sz="1100"/>
        </a:p>
      </dgm:t>
    </dgm:pt>
    <dgm:pt modelId="{82DAA7DA-9AD7-4E10-A747-CA6628C9B75D}" type="parTrans" cxnId="{5C0C5DF5-F06B-47C0-85D5-5D40DBA0844A}">
      <dgm:prSet/>
      <dgm:spPr/>
      <dgm:t>
        <a:bodyPr/>
        <a:lstStyle/>
        <a:p>
          <a:endParaRPr lang="en-US" sz="2800"/>
        </a:p>
      </dgm:t>
    </dgm:pt>
    <dgm:pt modelId="{8A904AF7-81D3-42D4-AE4C-4FF5610D6CB8}" type="sibTrans" cxnId="{5C0C5DF5-F06B-47C0-85D5-5D40DBA0844A}">
      <dgm:prSet/>
      <dgm:spPr/>
      <dgm:t>
        <a:bodyPr/>
        <a:lstStyle/>
        <a:p>
          <a:endParaRPr lang="en-US" sz="2800"/>
        </a:p>
      </dgm:t>
    </dgm:pt>
    <dgm:pt modelId="{C9A68EB1-8D37-44C1-BF3E-292C2AD72227}">
      <dgm:prSet custT="1"/>
      <dgm:spPr/>
      <dgm:t>
        <a:bodyPr/>
        <a:lstStyle/>
        <a:p>
          <a:r>
            <a:rPr lang="es-ES" sz="2000" b="1" dirty="0"/>
            <a:t>Sesión de Live Coding </a:t>
          </a:r>
          <a:r>
            <a:rPr lang="es-ES" sz="2000" dirty="0"/>
            <a:t>Duración de la actividad: </a:t>
          </a:r>
          <a:r>
            <a:rPr lang="es-ES" sz="2000" b="1" dirty="0"/>
            <a:t>2 horas</a:t>
          </a:r>
          <a:endParaRPr lang="en-US" sz="2000" dirty="0"/>
        </a:p>
      </dgm:t>
    </dgm:pt>
    <dgm:pt modelId="{CCA9FDFE-2025-461A-A69E-2B89D75D94BA}" type="parTrans" cxnId="{BEC91867-546A-4A2A-8E07-36D74ADC61D7}">
      <dgm:prSet/>
      <dgm:spPr/>
      <dgm:t>
        <a:bodyPr/>
        <a:lstStyle/>
        <a:p>
          <a:endParaRPr lang="en-US" sz="2800"/>
        </a:p>
      </dgm:t>
    </dgm:pt>
    <dgm:pt modelId="{2EBE3E33-F3D8-4A0F-AB42-FD6382E7C362}" type="sibTrans" cxnId="{BEC91867-546A-4A2A-8E07-36D74ADC61D7}">
      <dgm:prSet/>
      <dgm:spPr/>
      <dgm:t>
        <a:bodyPr/>
        <a:lstStyle/>
        <a:p>
          <a:endParaRPr lang="en-US" sz="2800"/>
        </a:p>
      </dgm:t>
    </dgm:pt>
    <dgm:pt modelId="{4188C69D-13D0-4537-AF62-DE363D2004F9}" type="pres">
      <dgm:prSet presAssocID="{2836A43F-E0FB-4890-B86A-C085339CFA1D}" presName="Name0" presStyleCnt="0">
        <dgm:presLayoutVars>
          <dgm:dir/>
          <dgm:animLvl val="lvl"/>
          <dgm:resizeHandles val="exact"/>
        </dgm:presLayoutVars>
      </dgm:prSet>
      <dgm:spPr/>
    </dgm:pt>
    <dgm:pt modelId="{38BE422D-B2E6-41AC-A465-51DC1B5DB52E}" type="pres">
      <dgm:prSet presAssocID="{C9A68EB1-8D37-44C1-BF3E-292C2AD72227}" presName="boxAndChildren" presStyleCnt="0"/>
      <dgm:spPr/>
    </dgm:pt>
    <dgm:pt modelId="{818E1DF3-65E4-4BED-962C-14C9D24AB3CF}" type="pres">
      <dgm:prSet presAssocID="{C9A68EB1-8D37-44C1-BF3E-292C2AD72227}" presName="parentTextBox" presStyleLbl="node1" presStyleIdx="0" presStyleCnt="3"/>
      <dgm:spPr/>
    </dgm:pt>
    <dgm:pt modelId="{4AB0BA34-1649-4EA2-978D-879E5ECE5992}" type="pres">
      <dgm:prSet presAssocID="{47E23390-F570-47D4-A487-5920FFFBD587}" presName="sp" presStyleCnt="0"/>
      <dgm:spPr/>
    </dgm:pt>
    <dgm:pt modelId="{0518D65B-F17A-44CD-AD60-92F06EE27C07}" type="pres">
      <dgm:prSet presAssocID="{0B8DEE8E-5C9B-430C-99FD-28C068E866F6}" presName="arrowAndChildren" presStyleCnt="0"/>
      <dgm:spPr/>
    </dgm:pt>
    <dgm:pt modelId="{C840AB2F-43D0-49D8-A356-82C00721FFE4}" type="pres">
      <dgm:prSet presAssocID="{0B8DEE8E-5C9B-430C-99FD-28C068E866F6}" presName="parentTextArrow" presStyleLbl="node1" presStyleIdx="0" presStyleCnt="3"/>
      <dgm:spPr/>
    </dgm:pt>
    <dgm:pt modelId="{FB36995A-F76C-4805-A1EA-02E0A9B9A12D}" type="pres">
      <dgm:prSet presAssocID="{0B8DEE8E-5C9B-430C-99FD-28C068E866F6}" presName="arrow" presStyleLbl="node1" presStyleIdx="1" presStyleCnt="3"/>
      <dgm:spPr/>
    </dgm:pt>
    <dgm:pt modelId="{2FA9CA33-E1AB-46E2-BFD0-604676004C62}" type="pres">
      <dgm:prSet presAssocID="{0B8DEE8E-5C9B-430C-99FD-28C068E866F6}" presName="descendantArrow" presStyleCnt="0"/>
      <dgm:spPr/>
    </dgm:pt>
    <dgm:pt modelId="{B008293B-DF13-48D1-A7F0-B8035F4430A1}" type="pres">
      <dgm:prSet presAssocID="{CEC0E430-33AB-42B4-A814-5A914D2119AF}" presName="childTextArrow" presStyleLbl="fgAccFollowNode1" presStyleIdx="0" presStyleCnt="7">
        <dgm:presLayoutVars>
          <dgm:bulletEnabled val="1"/>
        </dgm:presLayoutVars>
      </dgm:prSet>
      <dgm:spPr/>
    </dgm:pt>
    <dgm:pt modelId="{DA63A488-52D2-4A6E-ACDC-BC02C1E21F15}" type="pres">
      <dgm:prSet presAssocID="{19DF9C00-C340-4F46-A2C9-18DE3CE4A816}" presName="childTextArrow" presStyleLbl="fgAccFollowNode1" presStyleIdx="1" presStyleCnt="7">
        <dgm:presLayoutVars>
          <dgm:bulletEnabled val="1"/>
        </dgm:presLayoutVars>
      </dgm:prSet>
      <dgm:spPr/>
    </dgm:pt>
    <dgm:pt modelId="{556CCFAC-9ABA-41E7-9F62-6428ABF0A0E5}" type="pres">
      <dgm:prSet presAssocID="{E9F6A22C-E18D-4EB8-B9BD-F9177960F858}" presName="childTextArrow" presStyleLbl="fgAccFollowNode1" presStyleIdx="2" presStyleCnt="7">
        <dgm:presLayoutVars>
          <dgm:bulletEnabled val="1"/>
        </dgm:presLayoutVars>
      </dgm:prSet>
      <dgm:spPr/>
    </dgm:pt>
    <dgm:pt modelId="{7EDE2ACD-EE33-4214-A644-FDF31A4F6970}" type="pres">
      <dgm:prSet presAssocID="{CE020818-8927-46B9-A8ED-373BA6BABCA1}" presName="childTextArrow" presStyleLbl="fgAccFollowNode1" presStyleIdx="3" presStyleCnt="7">
        <dgm:presLayoutVars>
          <dgm:bulletEnabled val="1"/>
        </dgm:presLayoutVars>
      </dgm:prSet>
      <dgm:spPr/>
    </dgm:pt>
    <dgm:pt modelId="{02C6A591-1BD1-424E-80B4-A0BA9F7DD7DB}" type="pres">
      <dgm:prSet presAssocID="{24C6F07A-DB44-4744-B9C6-8F2E5F52C435}" presName="childTextArrow" presStyleLbl="fgAccFollowNode1" presStyleIdx="4" presStyleCnt="7">
        <dgm:presLayoutVars>
          <dgm:bulletEnabled val="1"/>
        </dgm:presLayoutVars>
      </dgm:prSet>
      <dgm:spPr/>
    </dgm:pt>
    <dgm:pt modelId="{7FCFDA46-2D90-4614-8549-3CF3E300ED27}" type="pres">
      <dgm:prSet presAssocID="{49910F6A-94E2-4BBF-A8ED-7925D241BA3C}" presName="childTextArrow" presStyleLbl="fgAccFollowNode1" presStyleIdx="5" presStyleCnt="7">
        <dgm:presLayoutVars>
          <dgm:bulletEnabled val="1"/>
        </dgm:presLayoutVars>
      </dgm:prSet>
      <dgm:spPr/>
    </dgm:pt>
    <dgm:pt modelId="{9D4FC12B-8E8C-4A0C-81FB-427CCCD4BCA7}" type="pres">
      <dgm:prSet presAssocID="{25A9239F-D87E-4012-9ED1-D58CB8A6A1D2}" presName="childTextArrow" presStyleLbl="fgAccFollowNode1" presStyleIdx="6" presStyleCnt="7">
        <dgm:presLayoutVars>
          <dgm:bulletEnabled val="1"/>
        </dgm:presLayoutVars>
      </dgm:prSet>
      <dgm:spPr/>
    </dgm:pt>
    <dgm:pt modelId="{214C8264-C574-40E0-BFFD-A662C26AEC4B}" type="pres">
      <dgm:prSet presAssocID="{A5A581D1-B009-4C2E-B58F-BB45CB4DDDFE}" presName="sp" presStyleCnt="0"/>
      <dgm:spPr/>
    </dgm:pt>
    <dgm:pt modelId="{CBCFDDB4-D65E-4F1D-A254-1B6C3948A5DB}" type="pres">
      <dgm:prSet presAssocID="{76865861-3490-470D-BF14-C109D455DEC1}" presName="arrowAndChildren" presStyleCnt="0"/>
      <dgm:spPr/>
    </dgm:pt>
    <dgm:pt modelId="{47EFA9C6-1D61-406B-B8DD-5D912E133D85}" type="pres">
      <dgm:prSet presAssocID="{76865861-3490-470D-BF14-C109D455DEC1}" presName="parentTextArrow" presStyleLbl="node1" presStyleIdx="2" presStyleCnt="3"/>
      <dgm:spPr/>
    </dgm:pt>
  </dgm:ptLst>
  <dgm:cxnLst>
    <dgm:cxn modelId="{1EBAD80F-2928-44F6-9545-D4CEF13F4A79}" srcId="{0B8DEE8E-5C9B-430C-99FD-28C068E866F6}" destId="{CE020818-8927-46B9-A8ED-373BA6BABCA1}" srcOrd="3" destOrd="0" parTransId="{2C504FAB-8DB2-462C-982A-67D732009B80}" sibTransId="{62812A1A-4AD4-410C-867D-7AB17702278E}"/>
    <dgm:cxn modelId="{53844613-1C67-4EE4-9AB7-461EBF973102}" type="presOf" srcId="{CE020818-8927-46B9-A8ED-373BA6BABCA1}" destId="{7EDE2ACD-EE33-4214-A644-FDF31A4F6970}" srcOrd="0" destOrd="0" presId="urn:microsoft.com/office/officeart/2005/8/layout/process4"/>
    <dgm:cxn modelId="{AE43E52C-D88A-4803-A0B6-F7B873DE19AD}" type="presOf" srcId="{25A9239F-D87E-4012-9ED1-D58CB8A6A1D2}" destId="{9D4FC12B-8E8C-4A0C-81FB-427CCCD4BCA7}" srcOrd="0" destOrd="0" presId="urn:microsoft.com/office/officeart/2005/8/layout/process4"/>
    <dgm:cxn modelId="{0FADF02C-887D-4859-9086-FF121F80585A}" type="presOf" srcId="{E9F6A22C-E18D-4EB8-B9BD-F9177960F858}" destId="{556CCFAC-9ABA-41E7-9F62-6428ABF0A0E5}" srcOrd="0" destOrd="0" presId="urn:microsoft.com/office/officeart/2005/8/layout/process4"/>
    <dgm:cxn modelId="{DD935235-903D-4BEB-BC80-B80D96B339B5}" srcId="{0B8DEE8E-5C9B-430C-99FD-28C068E866F6}" destId="{E9F6A22C-E18D-4EB8-B9BD-F9177960F858}" srcOrd="2" destOrd="0" parTransId="{CF4668DD-5B44-42CF-9488-C70B8CBF0C74}" sibTransId="{A3ECE2CC-CB16-4C35-8CA8-4D9D5647398C}"/>
    <dgm:cxn modelId="{497DF93F-2EF3-48F0-8571-2F4D958B7DC6}" srcId="{0B8DEE8E-5C9B-430C-99FD-28C068E866F6}" destId="{CEC0E430-33AB-42B4-A814-5A914D2119AF}" srcOrd="0" destOrd="0" parTransId="{5D4CADE7-5447-47F0-8D7D-4952E6C50A42}" sibTransId="{CDF6E295-1FC7-4E0B-9C90-F2B6F5EABE16}"/>
    <dgm:cxn modelId="{26462242-13FF-41DE-B350-A8148A5C65D0}" type="presOf" srcId="{C9A68EB1-8D37-44C1-BF3E-292C2AD72227}" destId="{818E1DF3-65E4-4BED-962C-14C9D24AB3CF}" srcOrd="0" destOrd="0" presId="urn:microsoft.com/office/officeart/2005/8/layout/process4"/>
    <dgm:cxn modelId="{291F4F44-6682-45AE-864E-E2B017DEB8A7}" srcId="{0B8DEE8E-5C9B-430C-99FD-28C068E866F6}" destId="{19DF9C00-C340-4F46-A2C9-18DE3CE4A816}" srcOrd="1" destOrd="0" parTransId="{517163EC-9600-4D6C-9027-CF39D2A20F90}" sibTransId="{45ABBB5E-FC68-4F07-9942-2C146D787A9E}"/>
    <dgm:cxn modelId="{BEC91867-546A-4A2A-8E07-36D74ADC61D7}" srcId="{2836A43F-E0FB-4890-B86A-C085339CFA1D}" destId="{C9A68EB1-8D37-44C1-BF3E-292C2AD72227}" srcOrd="2" destOrd="0" parTransId="{CCA9FDFE-2025-461A-A69E-2B89D75D94BA}" sibTransId="{2EBE3E33-F3D8-4A0F-AB42-FD6382E7C362}"/>
    <dgm:cxn modelId="{51610068-0D28-42A0-802E-9996829D0578}" srcId="{0B8DEE8E-5C9B-430C-99FD-28C068E866F6}" destId="{49910F6A-94E2-4BBF-A8ED-7925D241BA3C}" srcOrd="5" destOrd="0" parTransId="{8B69FBBF-8CC3-46EB-8B30-BF1F544EE443}" sibTransId="{5CEBF01C-7D43-440A-95CE-5879EFC33832}"/>
    <dgm:cxn modelId="{1EB0466B-2FC7-4872-A94F-71AE5CA1C3E5}" srcId="{2836A43F-E0FB-4890-B86A-C085339CFA1D}" destId="{0B8DEE8E-5C9B-430C-99FD-28C068E866F6}" srcOrd="1" destOrd="0" parTransId="{FF7BF01C-7417-4D7E-8614-591563AD5B57}" sibTransId="{47E23390-F570-47D4-A487-5920FFFBD587}"/>
    <dgm:cxn modelId="{C57B1F51-CF00-4D01-B942-856196BABB74}" type="presOf" srcId="{0B8DEE8E-5C9B-430C-99FD-28C068E866F6}" destId="{FB36995A-F76C-4805-A1EA-02E0A9B9A12D}" srcOrd="1" destOrd="0" presId="urn:microsoft.com/office/officeart/2005/8/layout/process4"/>
    <dgm:cxn modelId="{DA39DEA1-1EA2-4D1B-847D-079491F35261}" type="presOf" srcId="{2836A43F-E0FB-4890-B86A-C085339CFA1D}" destId="{4188C69D-13D0-4537-AF62-DE363D2004F9}" srcOrd="0" destOrd="0" presId="urn:microsoft.com/office/officeart/2005/8/layout/process4"/>
    <dgm:cxn modelId="{5F3882A4-A46D-4CE3-919A-E0F24ED91BBF}" type="presOf" srcId="{0B8DEE8E-5C9B-430C-99FD-28C068E866F6}" destId="{C840AB2F-43D0-49D8-A356-82C00721FFE4}" srcOrd="0" destOrd="0" presId="urn:microsoft.com/office/officeart/2005/8/layout/process4"/>
    <dgm:cxn modelId="{27D970A5-4C94-455C-9430-DDCEBAE45755}" srcId="{0B8DEE8E-5C9B-430C-99FD-28C068E866F6}" destId="{24C6F07A-DB44-4744-B9C6-8F2E5F52C435}" srcOrd="4" destOrd="0" parTransId="{045969D0-688B-4709-9952-4DD22F329C3F}" sibTransId="{3F993E18-FB67-47A6-B0D7-593CC44AB8AA}"/>
    <dgm:cxn modelId="{F1D5A2AA-CC9D-4F02-9BC3-D9996F46A8F0}" type="presOf" srcId="{76865861-3490-470D-BF14-C109D455DEC1}" destId="{47EFA9C6-1D61-406B-B8DD-5D912E133D85}" srcOrd="0" destOrd="0" presId="urn:microsoft.com/office/officeart/2005/8/layout/process4"/>
    <dgm:cxn modelId="{B1CB03D3-C22A-498F-8F5E-2CDBCC20D014}" type="presOf" srcId="{CEC0E430-33AB-42B4-A814-5A914D2119AF}" destId="{B008293B-DF13-48D1-A7F0-B8035F4430A1}" srcOrd="0" destOrd="0" presId="urn:microsoft.com/office/officeart/2005/8/layout/process4"/>
    <dgm:cxn modelId="{2AE1B3D4-D471-4EB2-B7DC-7369CF198B59}" srcId="{2836A43F-E0FB-4890-B86A-C085339CFA1D}" destId="{76865861-3490-470D-BF14-C109D455DEC1}" srcOrd="0" destOrd="0" parTransId="{55767EE8-D7FF-4A5A-B2FC-790595D0EFAB}" sibTransId="{A5A581D1-B009-4C2E-B58F-BB45CB4DDDFE}"/>
    <dgm:cxn modelId="{359B9AD9-2F1B-4E4A-A029-28585A8B878B}" type="presOf" srcId="{24C6F07A-DB44-4744-B9C6-8F2E5F52C435}" destId="{02C6A591-1BD1-424E-80B4-A0BA9F7DD7DB}" srcOrd="0" destOrd="0" presId="urn:microsoft.com/office/officeart/2005/8/layout/process4"/>
    <dgm:cxn modelId="{5C0C5DF5-F06B-47C0-85D5-5D40DBA0844A}" srcId="{0B8DEE8E-5C9B-430C-99FD-28C068E866F6}" destId="{25A9239F-D87E-4012-9ED1-D58CB8A6A1D2}" srcOrd="6" destOrd="0" parTransId="{82DAA7DA-9AD7-4E10-A747-CA6628C9B75D}" sibTransId="{8A904AF7-81D3-42D4-AE4C-4FF5610D6CB8}"/>
    <dgm:cxn modelId="{7010DDF5-DD45-4BF7-8221-680EAAB7E0E3}" type="presOf" srcId="{19DF9C00-C340-4F46-A2C9-18DE3CE4A816}" destId="{DA63A488-52D2-4A6E-ACDC-BC02C1E21F15}" srcOrd="0" destOrd="0" presId="urn:microsoft.com/office/officeart/2005/8/layout/process4"/>
    <dgm:cxn modelId="{C809C1FE-B693-4AB5-ACA8-C7E9BEAC4088}" type="presOf" srcId="{49910F6A-94E2-4BBF-A8ED-7925D241BA3C}" destId="{7FCFDA46-2D90-4614-8549-3CF3E300ED27}" srcOrd="0" destOrd="0" presId="urn:microsoft.com/office/officeart/2005/8/layout/process4"/>
    <dgm:cxn modelId="{287719CE-5FA0-4254-951B-6FC908E5DDEB}" type="presParOf" srcId="{4188C69D-13D0-4537-AF62-DE363D2004F9}" destId="{38BE422D-B2E6-41AC-A465-51DC1B5DB52E}" srcOrd="0" destOrd="0" presId="urn:microsoft.com/office/officeart/2005/8/layout/process4"/>
    <dgm:cxn modelId="{E323FE20-1DAE-4512-A70F-B9E2EC4C3274}" type="presParOf" srcId="{38BE422D-B2E6-41AC-A465-51DC1B5DB52E}" destId="{818E1DF3-65E4-4BED-962C-14C9D24AB3CF}" srcOrd="0" destOrd="0" presId="urn:microsoft.com/office/officeart/2005/8/layout/process4"/>
    <dgm:cxn modelId="{B3EB38CF-5E95-4831-9BA0-F6EFB77D61BD}" type="presParOf" srcId="{4188C69D-13D0-4537-AF62-DE363D2004F9}" destId="{4AB0BA34-1649-4EA2-978D-879E5ECE5992}" srcOrd="1" destOrd="0" presId="urn:microsoft.com/office/officeart/2005/8/layout/process4"/>
    <dgm:cxn modelId="{D04CFB0B-7FA4-46A7-B2DD-14315F1A3AEF}" type="presParOf" srcId="{4188C69D-13D0-4537-AF62-DE363D2004F9}" destId="{0518D65B-F17A-44CD-AD60-92F06EE27C07}" srcOrd="2" destOrd="0" presId="urn:microsoft.com/office/officeart/2005/8/layout/process4"/>
    <dgm:cxn modelId="{2C56ECBB-1091-42A3-9E81-A9E00006BCB9}" type="presParOf" srcId="{0518D65B-F17A-44CD-AD60-92F06EE27C07}" destId="{C840AB2F-43D0-49D8-A356-82C00721FFE4}" srcOrd="0" destOrd="0" presId="urn:microsoft.com/office/officeart/2005/8/layout/process4"/>
    <dgm:cxn modelId="{43215F07-D37C-4B13-9710-3C4655AEFA2F}" type="presParOf" srcId="{0518D65B-F17A-44CD-AD60-92F06EE27C07}" destId="{FB36995A-F76C-4805-A1EA-02E0A9B9A12D}" srcOrd="1" destOrd="0" presId="urn:microsoft.com/office/officeart/2005/8/layout/process4"/>
    <dgm:cxn modelId="{DD44A080-8FC9-4C47-A41F-AA399C78C671}" type="presParOf" srcId="{0518D65B-F17A-44CD-AD60-92F06EE27C07}" destId="{2FA9CA33-E1AB-46E2-BFD0-604676004C62}" srcOrd="2" destOrd="0" presId="urn:microsoft.com/office/officeart/2005/8/layout/process4"/>
    <dgm:cxn modelId="{9C408C13-9DEC-4C95-AA6A-F6148EE06F0E}" type="presParOf" srcId="{2FA9CA33-E1AB-46E2-BFD0-604676004C62}" destId="{B008293B-DF13-48D1-A7F0-B8035F4430A1}" srcOrd="0" destOrd="0" presId="urn:microsoft.com/office/officeart/2005/8/layout/process4"/>
    <dgm:cxn modelId="{3CB09272-E62A-4106-A938-A476A9A5AB84}" type="presParOf" srcId="{2FA9CA33-E1AB-46E2-BFD0-604676004C62}" destId="{DA63A488-52D2-4A6E-ACDC-BC02C1E21F15}" srcOrd="1" destOrd="0" presId="urn:microsoft.com/office/officeart/2005/8/layout/process4"/>
    <dgm:cxn modelId="{F6119034-C68E-4F66-989E-219E09100E53}" type="presParOf" srcId="{2FA9CA33-E1AB-46E2-BFD0-604676004C62}" destId="{556CCFAC-9ABA-41E7-9F62-6428ABF0A0E5}" srcOrd="2" destOrd="0" presId="urn:microsoft.com/office/officeart/2005/8/layout/process4"/>
    <dgm:cxn modelId="{683D7455-82F0-4E58-87CA-6E3A8B50C882}" type="presParOf" srcId="{2FA9CA33-E1AB-46E2-BFD0-604676004C62}" destId="{7EDE2ACD-EE33-4214-A644-FDF31A4F6970}" srcOrd="3" destOrd="0" presId="urn:microsoft.com/office/officeart/2005/8/layout/process4"/>
    <dgm:cxn modelId="{13A1E2FF-0DA6-402B-BE14-19D18ABE483D}" type="presParOf" srcId="{2FA9CA33-E1AB-46E2-BFD0-604676004C62}" destId="{02C6A591-1BD1-424E-80B4-A0BA9F7DD7DB}" srcOrd="4" destOrd="0" presId="urn:microsoft.com/office/officeart/2005/8/layout/process4"/>
    <dgm:cxn modelId="{46D9CA04-74CC-41EE-BBD8-CF6208199F4C}" type="presParOf" srcId="{2FA9CA33-E1AB-46E2-BFD0-604676004C62}" destId="{7FCFDA46-2D90-4614-8549-3CF3E300ED27}" srcOrd="5" destOrd="0" presId="urn:microsoft.com/office/officeart/2005/8/layout/process4"/>
    <dgm:cxn modelId="{CF6FD6C4-2CCA-497E-B97D-65CBA27ECAA2}" type="presParOf" srcId="{2FA9CA33-E1AB-46E2-BFD0-604676004C62}" destId="{9D4FC12B-8E8C-4A0C-81FB-427CCCD4BCA7}" srcOrd="6" destOrd="0" presId="urn:microsoft.com/office/officeart/2005/8/layout/process4"/>
    <dgm:cxn modelId="{DB8E05CD-D645-47B1-B563-D25F6C102A1C}" type="presParOf" srcId="{4188C69D-13D0-4537-AF62-DE363D2004F9}" destId="{214C8264-C574-40E0-BFFD-A662C26AEC4B}" srcOrd="3" destOrd="0" presId="urn:microsoft.com/office/officeart/2005/8/layout/process4"/>
    <dgm:cxn modelId="{F0381E55-F34D-4B9E-B227-798991DB323F}" type="presParOf" srcId="{4188C69D-13D0-4537-AF62-DE363D2004F9}" destId="{CBCFDDB4-D65E-4F1D-A254-1B6C3948A5DB}" srcOrd="4" destOrd="0" presId="urn:microsoft.com/office/officeart/2005/8/layout/process4"/>
    <dgm:cxn modelId="{F7B6C67B-6122-43E8-81A1-CA076029FF4D}" type="presParOf" srcId="{CBCFDDB4-D65E-4F1D-A254-1B6C3948A5DB}" destId="{47EFA9C6-1D61-406B-B8DD-5D912E133D8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47B60C-10FC-4A8E-A96F-74BB1E0B2B03}" type="doc">
      <dgm:prSet loTypeId="urn:microsoft.com/office/officeart/2005/8/layout/process4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CDE7278-08AF-408E-BF9A-F528DABD3576}">
      <dgm:prSet custT="1"/>
      <dgm:spPr/>
      <dgm:t>
        <a:bodyPr/>
        <a:lstStyle/>
        <a:p>
          <a:r>
            <a:rPr lang="es-ES" sz="2000" dirty="0"/>
            <a:t>Panel con representantes de empresas de la Industria de Software con exposición de la realidad laboral en base a experiencias personales.</a:t>
          </a:r>
          <a:br>
            <a:rPr lang="es-ES" sz="2000" dirty="0"/>
          </a:br>
          <a:r>
            <a:rPr lang="es-ES" sz="2000" dirty="0"/>
            <a:t>Duración aproximada 2 horas</a:t>
          </a:r>
          <a:endParaRPr lang="en-US" sz="2000" dirty="0"/>
        </a:p>
      </dgm:t>
    </dgm:pt>
    <dgm:pt modelId="{8C54EF67-7FB9-4489-9C77-4E0E6A1E2591}" type="parTrans" cxnId="{13B89124-C0C5-4A85-9D00-429BA00A692D}">
      <dgm:prSet/>
      <dgm:spPr/>
      <dgm:t>
        <a:bodyPr/>
        <a:lstStyle/>
        <a:p>
          <a:endParaRPr lang="en-US" sz="2400"/>
        </a:p>
      </dgm:t>
    </dgm:pt>
    <dgm:pt modelId="{0A9AC8BE-D1C2-4A01-9F74-BC5C25814519}" type="sibTrans" cxnId="{13B89124-C0C5-4A85-9D00-429BA00A692D}">
      <dgm:prSet/>
      <dgm:spPr/>
      <dgm:t>
        <a:bodyPr/>
        <a:lstStyle/>
        <a:p>
          <a:endParaRPr lang="en-US" sz="2400"/>
        </a:p>
      </dgm:t>
    </dgm:pt>
    <dgm:pt modelId="{95444288-E83E-438F-8468-B69C690A801B}">
      <dgm:prSet custT="1"/>
      <dgm:spPr/>
      <dgm:t>
        <a:bodyPr/>
        <a:lstStyle/>
        <a:p>
          <a:r>
            <a:rPr lang="es-AR" sz="1400" dirty="0"/>
            <a:t>Las preguntas están en el documento de Word </a:t>
          </a:r>
          <a:r>
            <a:rPr lang="es-AR" sz="1400" dirty="0">
              <a:sym typeface="Wingdings" panose="05000000000000000000" pitchFamily="2" charset="2"/>
            </a:rPr>
            <a:t></a:t>
          </a:r>
          <a:r>
            <a:rPr lang="es-AR" sz="1400" dirty="0"/>
            <a:t> </a:t>
          </a:r>
          <a:r>
            <a:rPr lang="en-US" sz="1400" dirty="0" err="1"/>
            <a:t>Induccion</a:t>
          </a:r>
          <a:r>
            <a:rPr lang="en-US" sz="1400" dirty="0"/>
            <a:t> para  </a:t>
          </a:r>
          <a:r>
            <a:rPr lang="en-US" sz="1400" dirty="0" err="1"/>
            <a:t>Participantes</a:t>
          </a:r>
          <a:r>
            <a:rPr lang="en-US" sz="1400" dirty="0"/>
            <a:t> 111 Mil Programadores.docx</a:t>
          </a:r>
        </a:p>
      </dgm:t>
    </dgm:pt>
    <dgm:pt modelId="{C7E3AEBA-942B-433F-B01C-1B6FCEF3FEC8}" type="parTrans" cxnId="{988823D2-E7B7-4FB0-91D8-381CD514A343}">
      <dgm:prSet/>
      <dgm:spPr/>
      <dgm:t>
        <a:bodyPr/>
        <a:lstStyle/>
        <a:p>
          <a:endParaRPr lang="en-US" sz="2400"/>
        </a:p>
      </dgm:t>
    </dgm:pt>
    <dgm:pt modelId="{AF2E9EC5-761C-49DE-AF73-66490EFA3AF6}" type="sibTrans" cxnId="{988823D2-E7B7-4FB0-91D8-381CD514A343}">
      <dgm:prSet/>
      <dgm:spPr/>
      <dgm:t>
        <a:bodyPr/>
        <a:lstStyle/>
        <a:p>
          <a:endParaRPr lang="en-US" sz="2400"/>
        </a:p>
      </dgm:t>
    </dgm:pt>
    <dgm:pt modelId="{F0BC1A1B-218C-4274-A341-20D000243122}">
      <dgm:prSet custT="1"/>
      <dgm:spPr/>
      <dgm:t>
        <a:bodyPr/>
        <a:lstStyle/>
        <a:p>
          <a:r>
            <a:rPr lang="es-AR" sz="1400"/>
            <a:t>Para comenzar el organizador presentará a cada uno de los panelistas y luego comenzará una rueda de preguntas en la que cada uno de ellos deberá responder.</a:t>
          </a:r>
          <a:endParaRPr lang="en-US" sz="1400"/>
        </a:p>
      </dgm:t>
    </dgm:pt>
    <dgm:pt modelId="{9E478A74-FE9A-43E8-B92A-2BE46C7A2348}" type="parTrans" cxnId="{D4C0BCB0-ABC8-492B-837A-339B3665B3D0}">
      <dgm:prSet/>
      <dgm:spPr/>
      <dgm:t>
        <a:bodyPr/>
        <a:lstStyle/>
        <a:p>
          <a:endParaRPr lang="en-US" sz="2400"/>
        </a:p>
      </dgm:t>
    </dgm:pt>
    <dgm:pt modelId="{783C4B87-F887-4F00-BE09-E468BEA28C51}" type="sibTrans" cxnId="{D4C0BCB0-ABC8-492B-837A-339B3665B3D0}">
      <dgm:prSet/>
      <dgm:spPr/>
      <dgm:t>
        <a:bodyPr/>
        <a:lstStyle/>
        <a:p>
          <a:endParaRPr lang="en-US" sz="2400"/>
        </a:p>
      </dgm:t>
    </dgm:pt>
    <dgm:pt modelId="{795BFD50-C129-4EF6-9693-A164C9DE909D}">
      <dgm:prSet custT="1"/>
      <dgm:spPr/>
      <dgm:t>
        <a:bodyPr/>
        <a:lstStyle/>
        <a:p>
          <a:r>
            <a:rPr lang="es-AR" sz="1400"/>
            <a:t>Se recomienda distribuir con anticipación las preguntas a los panelistas a fin de que puedan preparar sus respuestas.</a:t>
          </a:r>
          <a:endParaRPr lang="en-US" sz="1400"/>
        </a:p>
      </dgm:t>
    </dgm:pt>
    <dgm:pt modelId="{4BA46DB0-809D-48A3-800F-6F0248B3E5B4}" type="parTrans" cxnId="{7D2060BD-930B-46F7-85DF-E6CAEF149269}">
      <dgm:prSet/>
      <dgm:spPr/>
      <dgm:t>
        <a:bodyPr/>
        <a:lstStyle/>
        <a:p>
          <a:endParaRPr lang="en-US" sz="2400"/>
        </a:p>
      </dgm:t>
    </dgm:pt>
    <dgm:pt modelId="{35469823-E1B7-4211-9CD9-13D6CAEE9AC8}" type="sibTrans" cxnId="{7D2060BD-930B-46F7-85DF-E6CAEF149269}">
      <dgm:prSet/>
      <dgm:spPr/>
      <dgm:t>
        <a:bodyPr/>
        <a:lstStyle/>
        <a:p>
          <a:endParaRPr lang="en-US" sz="2400"/>
        </a:p>
      </dgm:t>
    </dgm:pt>
    <dgm:pt modelId="{354E4B27-3576-46D0-BAC7-016AD353371E}">
      <dgm:prSet custT="1"/>
      <dgm:spPr/>
      <dgm:t>
        <a:bodyPr/>
        <a:lstStyle/>
        <a:p>
          <a:r>
            <a:rPr lang="es-ES" sz="2000"/>
            <a:t>Descripción de los diferentes empleos a los que los estudiantes certificados podrán acceder y sus características.</a:t>
          </a:r>
          <a:br>
            <a:rPr lang="es-ES" sz="2000"/>
          </a:br>
          <a:r>
            <a:rPr lang="es-ES" sz="2000"/>
            <a:t>Duración aproximada 1 hora</a:t>
          </a:r>
          <a:endParaRPr lang="en-US" sz="2000"/>
        </a:p>
      </dgm:t>
    </dgm:pt>
    <dgm:pt modelId="{47D80DD7-A456-4F98-AA44-7A8B053E4FF4}" type="parTrans" cxnId="{838B4CBA-FF79-43F2-8BF6-0091F079EFD2}">
      <dgm:prSet/>
      <dgm:spPr/>
      <dgm:t>
        <a:bodyPr/>
        <a:lstStyle/>
        <a:p>
          <a:endParaRPr lang="en-US" sz="2400"/>
        </a:p>
      </dgm:t>
    </dgm:pt>
    <dgm:pt modelId="{5F233A67-7CF8-4C73-BBAF-0E8F3D6469A7}" type="sibTrans" cxnId="{838B4CBA-FF79-43F2-8BF6-0091F079EFD2}">
      <dgm:prSet/>
      <dgm:spPr/>
      <dgm:t>
        <a:bodyPr/>
        <a:lstStyle/>
        <a:p>
          <a:endParaRPr lang="en-US" sz="2400"/>
        </a:p>
      </dgm:t>
    </dgm:pt>
    <dgm:pt modelId="{985A7155-6F29-4509-8D90-8ECE3F946916}" type="pres">
      <dgm:prSet presAssocID="{2747B60C-10FC-4A8E-A96F-74BB1E0B2B03}" presName="Name0" presStyleCnt="0">
        <dgm:presLayoutVars>
          <dgm:dir/>
          <dgm:animLvl val="lvl"/>
          <dgm:resizeHandles val="exact"/>
        </dgm:presLayoutVars>
      </dgm:prSet>
      <dgm:spPr/>
    </dgm:pt>
    <dgm:pt modelId="{7407B9F4-49E4-4BE8-812B-A56458EAFFBE}" type="pres">
      <dgm:prSet presAssocID="{354E4B27-3576-46D0-BAC7-016AD353371E}" presName="boxAndChildren" presStyleCnt="0"/>
      <dgm:spPr/>
    </dgm:pt>
    <dgm:pt modelId="{E283BA54-BF8C-47A0-B5A5-26A5C8A4E059}" type="pres">
      <dgm:prSet presAssocID="{354E4B27-3576-46D0-BAC7-016AD353371E}" presName="parentTextBox" presStyleLbl="node1" presStyleIdx="0" presStyleCnt="2"/>
      <dgm:spPr/>
    </dgm:pt>
    <dgm:pt modelId="{DA8781B5-AD30-4615-B8EC-54C63387A290}" type="pres">
      <dgm:prSet presAssocID="{0A9AC8BE-D1C2-4A01-9F74-BC5C25814519}" presName="sp" presStyleCnt="0"/>
      <dgm:spPr/>
    </dgm:pt>
    <dgm:pt modelId="{544D42FC-8E02-4AB6-A95A-488C5F340D57}" type="pres">
      <dgm:prSet presAssocID="{8CDE7278-08AF-408E-BF9A-F528DABD3576}" presName="arrowAndChildren" presStyleCnt="0"/>
      <dgm:spPr/>
    </dgm:pt>
    <dgm:pt modelId="{636EE460-F595-4EC4-99B2-0A83BF58FC00}" type="pres">
      <dgm:prSet presAssocID="{8CDE7278-08AF-408E-BF9A-F528DABD3576}" presName="parentTextArrow" presStyleLbl="node1" presStyleIdx="0" presStyleCnt="2"/>
      <dgm:spPr/>
    </dgm:pt>
    <dgm:pt modelId="{6854AE86-B4F9-4B17-8B6E-091F11AB7954}" type="pres">
      <dgm:prSet presAssocID="{8CDE7278-08AF-408E-BF9A-F528DABD3576}" presName="arrow" presStyleLbl="node1" presStyleIdx="1" presStyleCnt="2"/>
      <dgm:spPr/>
    </dgm:pt>
    <dgm:pt modelId="{131263F9-9A4B-4E91-BA24-A6240D4FA965}" type="pres">
      <dgm:prSet presAssocID="{8CDE7278-08AF-408E-BF9A-F528DABD3576}" presName="descendantArrow" presStyleCnt="0"/>
      <dgm:spPr/>
    </dgm:pt>
    <dgm:pt modelId="{2E7979C5-1E9B-4E7D-AE82-7B1185B08F54}" type="pres">
      <dgm:prSet presAssocID="{95444288-E83E-438F-8468-B69C690A801B}" presName="childTextArrow" presStyleLbl="fgAccFollowNode1" presStyleIdx="0" presStyleCnt="3">
        <dgm:presLayoutVars>
          <dgm:bulletEnabled val="1"/>
        </dgm:presLayoutVars>
      </dgm:prSet>
      <dgm:spPr/>
    </dgm:pt>
    <dgm:pt modelId="{AAF41127-5BF2-4DC7-B12E-DDCF2F687FA1}" type="pres">
      <dgm:prSet presAssocID="{F0BC1A1B-218C-4274-A341-20D000243122}" presName="childTextArrow" presStyleLbl="fgAccFollowNode1" presStyleIdx="1" presStyleCnt="3">
        <dgm:presLayoutVars>
          <dgm:bulletEnabled val="1"/>
        </dgm:presLayoutVars>
      </dgm:prSet>
      <dgm:spPr/>
    </dgm:pt>
    <dgm:pt modelId="{40CC8C73-C1B1-44B8-8CB3-B92636156A9C}" type="pres">
      <dgm:prSet presAssocID="{795BFD50-C129-4EF6-9693-A164C9DE909D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7135D315-837D-4207-B074-640572D2BC61}" type="presOf" srcId="{354E4B27-3576-46D0-BAC7-016AD353371E}" destId="{E283BA54-BF8C-47A0-B5A5-26A5C8A4E059}" srcOrd="0" destOrd="0" presId="urn:microsoft.com/office/officeart/2005/8/layout/process4"/>
    <dgm:cxn modelId="{A0A8A219-D680-4010-8803-9A656F6FE17D}" type="presOf" srcId="{8CDE7278-08AF-408E-BF9A-F528DABD3576}" destId="{6854AE86-B4F9-4B17-8B6E-091F11AB7954}" srcOrd="1" destOrd="0" presId="urn:microsoft.com/office/officeart/2005/8/layout/process4"/>
    <dgm:cxn modelId="{13B89124-C0C5-4A85-9D00-429BA00A692D}" srcId="{2747B60C-10FC-4A8E-A96F-74BB1E0B2B03}" destId="{8CDE7278-08AF-408E-BF9A-F528DABD3576}" srcOrd="0" destOrd="0" parTransId="{8C54EF67-7FB9-4489-9C77-4E0E6A1E2591}" sibTransId="{0A9AC8BE-D1C2-4A01-9F74-BC5C25814519}"/>
    <dgm:cxn modelId="{A585FD69-7AFB-4947-A1B7-9F342957093E}" type="presOf" srcId="{8CDE7278-08AF-408E-BF9A-F528DABD3576}" destId="{636EE460-F595-4EC4-99B2-0A83BF58FC00}" srcOrd="0" destOrd="0" presId="urn:microsoft.com/office/officeart/2005/8/layout/process4"/>
    <dgm:cxn modelId="{060C6677-E7BE-4989-9D66-69E05A2A6160}" type="presOf" srcId="{2747B60C-10FC-4A8E-A96F-74BB1E0B2B03}" destId="{985A7155-6F29-4509-8D90-8ECE3F946916}" srcOrd="0" destOrd="0" presId="urn:microsoft.com/office/officeart/2005/8/layout/process4"/>
    <dgm:cxn modelId="{D64E787A-7C40-47CA-8E17-F5C90160D946}" type="presOf" srcId="{95444288-E83E-438F-8468-B69C690A801B}" destId="{2E7979C5-1E9B-4E7D-AE82-7B1185B08F54}" srcOrd="0" destOrd="0" presId="urn:microsoft.com/office/officeart/2005/8/layout/process4"/>
    <dgm:cxn modelId="{D4C0BCB0-ABC8-492B-837A-339B3665B3D0}" srcId="{8CDE7278-08AF-408E-BF9A-F528DABD3576}" destId="{F0BC1A1B-218C-4274-A341-20D000243122}" srcOrd="1" destOrd="0" parTransId="{9E478A74-FE9A-43E8-B92A-2BE46C7A2348}" sibTransId="{783C4B87-F887-4F00-BE09-E468BEA28C51}"/>
    <dgm:cxn modelId="{4C44E0B7-18FD-4D71-8D37-CA295CA773B5}" type="presOf" srcId="{795BFD50-C129-4EF6-9693-A164C9DE909D}" destId="{40CC8C73-C1B1-44B8-8CB3-B92636156A9C}" srcOrd="0" destOrd="0" presId="urn:microsoft.com/office/officeart/2005/8/layout/process4"/>
    <dgm:cxn modelId="{838B4CBA-FF79-43F2-8BF6-0091F079EFD2}" srcId="{2747B60C-10FC-4A8E-A96F-74BB1E0B2B03}" destId="{354E4B27-3576-46D0-BAC7-016AD353371E}" srcOrd="1" destOrd="0" parTransId="{47D80DD7-A456-4F98-AA44-7A8B053E4FF4}" sibTransId="{5F233A67-7CF8-4C73-BBAF-0E8F3D6469A7}"/>
    <dgm:cxn modelId="{ABA9B9BC-E4D1-42D6-A22F-BE7839203E38}" type="presOf" srcId="{F0BC1A1B-218C-4274-A341-20D000243122}" destId="{AAF41127-5BF2-4DC7-B12E-DDCF2F687FA1}" srcOrd="0" destOrd="0" presId="urn:microsoft.com/office/officeart/2005/8/layout/process4"/>
    <dgm:cxn modelId="{7D2060BD-930B-46F7-85DF-E6CAEF149269}" srcId="{8CDE7278-08AF-408E-BF9A-F528DABD3576}" destId="{795BFD50-C129-4EF6-9693-A164C9DE909D}" srcOrd="2" destOrd="0" parTransId="{4BA46DB0-809D-48A3-800F-6F0248B3E5B4}" sibTransId="{35469823-E1B7-4211-9CD9-13D6CAEE9AC8}"/>
    <dgm:cxn modelId="{988823D2-E7B7-4FB0-91D8-381CD514A343}" srcId="{8CDE7278-08AF-408E-BF9A-F528DABD3576}" destId="{95444288-E83E-438F-8468-B69C690A801B}" srcOrd="0" destOrd="0" parTransId="{C7E3AEBA-942B-433F-B01C-1B6FCEF3FEC8}" sibTransId="{AF2E9EC5-761C-49DE-AF73-66490EFA3AF6}"/>
    <dgm:cxn modelId="{41D24A81-CE1B-47CD-80ED-AB783A4E2ABE}" type="presParOf" srcId="{985A7155-6F29-4509-8D90-8ECE3F946916}" destId="{7407B9F4-49E4-4BE8-812B-A56458EAFFBE}" srcOrd="0" destOrd="0" presId="urn:microsoft.com/office/officeart/2005/8/layout/process4"/>
    <dgm:cxn modelId="{0093E923-7C93-4D2B-86C0-B7ADCBB3C3C1}" type="presParOf" srcId="{7407B9F4-49E4-4BE8-812B-A56458EAFFBE}" destId="{E283BA54-BF8C-47A0-B5A5-26A5C8A4E059}" srcOrd="0" destOrd="0" presId="urn:microsoft.com/office/officeart/2005/8/layout/process4"/>
    <dgm:cxn modelId="{583FC0EB-0986-4183-92D1-5CCE456700DB}" type="presParOf" srcId="{985A7155-6F29-4509-8D90-8ECE3F946916}" destId="{DA8781B5-AD30-4615-B8EC-54C63387A290}" srcOrd="1" destOrd="0" presId="urn:microsoft.com/office/officeart/2005/8/layout/process4"/>
    <dgm:cxn modelId="{314F2523-E4AA-4003-88A1-381A132DAD8D}" type="presParOf" srcId="{985A7155-6F29-4509-8D90-8ECE3F946916}" destId="{544D42FC-8E02-4AB6-A95A-488C5F340D57}" srcOrd="2" destOrd="0" presId="urn:microsoft.com/office/officeart/2005/8/layout/process4"/>
    <dgm:cxn modelId="{34DD995F-1CA9-42D6-B496-A733CA41069F}" type="presParOf" srcId="{544D42FC-8E02-4AB6-A95A-488C5F340D57}" destId="{636EE460-F595-4EC4-99B2-0A83BF58FC00}" srcOrd="0" destOrd="0" presId="urn:microsoft.com/office/officeart/2005/8/layout/process4"/>
    <dgm:cxn modelId="{31A47B52-ABE8-4FBF-AB5C-C5680F5F8889}" type="presParOf" srcId="{544D42FC-8E02-4AB6-A95A-488C5F340D57}" destId="{6854AE86-B4F9-4B17-8B6E-091F11AB7954}" srcOrd="1" destOrd="0" presId="urn:microsoft.com/office/officeart/2005/8/layout/process4"/>
    <dgm:cxn modelId="{E2468CB1-273D-43E8-AD0C-5CE3F60BA4DD}" type="presParOf" srcId="{544D42FC-8E02-4AB6-A95A-488C5F340D57}" destId="{131263F9-9A4B-4E91-BA24-A6240D4FA965}" srcOrd="2" destOrd="0" presId="urn:microsoft.com/office/officeart/2005/8/layout/process4"/>
    <dgm:cxn modelId="{7794A0BF-E602-47FD-A0F2-C4A507C14833}" type="presParOf" srcId="{131263F9-9A4B-4E91-BA24-A6240D4FA965}" destId="{2E7979C5-1E9B-4E7D-AE82-7B1185B08F54}" srcOrd="0" destOrd="0" presId="urn:microsoft.com/office/officeart/2005/8/layout/process4"/>
    <dgm:cxn modelId="{F02C7DA3-C5CA-4A4C-A7B0-61AF3C3D412F}" type="presParOf" srcId="{131263F9-9A4B-4E91-BA24-A6240D4FA965}" destId="{AAF41127-5BF2-4DC7-B12E-DDCF2F687FA1}" srcOrd="1" destOrd="0" presId="urn:microsoft.com/office/officeart/2005/8/layout/process4"/>
    <dgm:cxn modelId="{D5E4B9CB-6865-4A5C-A157-70BB2D363432}" type="presParOf" srcId="{131263F9-9A4B-4E91-BA24-A6240D4FA965}" destId="{40CC8C73-C1B1-44B8-8CB3-B92636156A9C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DAFEA7-9BB5-48C4-9270-7B8F613AC0E3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6EA0F82-5364-47AF-94D8-AF660D4A009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Egresados del Plan 111 Mil que actualmente trabajan en la industria de software.</a:t>
          </a:r>
          <a:br>
            <a:rPr lang="es-ES"/>
          </a:br>
          <a:r>
            <a:rPr lang="es-ES"/>
            <a:t>Duración: 1 hora</a:t>
          </a:r>
          <a:endParaRPr lang="en-US"/>
        </a:p>
      </dgm:t>
    </dgm:pt>
    <dgm:pt modelId="{73E440B8-D296-40A5-BC8D-55308E179303}" type="parTrans" cxnId="{2162E7C4-783E-408E-ACE4-AA273C1D1BE6}">
      <dgm:prSet/>
      <dgm:spPr/>
      <dgm:t>
        <a:bodyPr/>
        <a:lstStyle/>
        <a:p>
          <a:endParaRPr lang="en-US"/>
        </a:p>
      </dgm:t>
    </dgm:pt>
    <dgm:pt modelId="{6E775668-628D-4428-AE59-05102F176CA5}" type="sibTrans" cxnId="{2162E7C4-783E-408E-ACE4-AA273C1D1BE6}">
      <dgm:prSet/>
      <dgm:spPr/>
      <dgm:t>
        <a:bodyPr/>
        <a:lstStyle/>
        <a:p>
          <a:endParaRPr lang="en-US"/>
        </a:p>
      </dgm:t>
    </dgm:pt>
    <dgm:pt modelId="{4FE155FC-2F2F-4766-9EA5-AE64D8A5A8B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Cierre con una retrospectiva </a:t>
          </a:r>
          <a:r>
            <a:rPr lang="es-ES">
              <a:sym typeface="Wingdings" panose="05000000000000000000" pitchFamily="2" charset="2"/>
            </a:rPr>
            <a:t></a:t>
          </a:r>
          <a:r>
            <a:rPr lang="es-ES"/>
            <a:t> se utiliza la presentación de Power Point Induccion Jornada 5 Retrospectiva.pptx</a:t>
          </a:r>
          <a:br>
            <a:rPr lang="es-AR"/>
          </a:br>
          <a:r>
            <a:rPr lang="es-ES"/>
            <a:t>Duración: 2 horas</a:t>
          </a:r>
          <a:br>
            <a:rPr lang="es-ES"/>
          </a:br>
          <a:endParaRPr lang="en-US"/>
        </a:p>
      </dgm:t>
    </dgm:pt>
    <dgm:pt modelId="{273BC655-3F9A-47F0-83E9-E0D244916FFB}" type="parTrans" cxnId="{15BA0709-4B61-4222-AF22-8AAFFBABDC17}">
      <dgm:prSet/>
      <dgm:spPr/>
      <dgm:t>
        <a:bodyPr/>
        <a:lstStyle/>
        <a:p>
          <a:endParaRPr lang="en-US"/>
        </a:p>
      </dgm:t>
    </dgm:pt>
    <dgm:pt modelId="{4116DCA9-D7A1-4175-A7CC-BF7E573C8C12}" type="sibTrans" cxnId="{15BA0709-4B61-4222-AF22-8AAFFBABDC17}">
      <dgm:prSet/>
      <dgm:spPr/>
      <dgm:t>
        <a:bodyPr/>
        <a:lstStyle/>
        <a:p>
          <a:endParaRPr lang="en-US"/>
        </a:p>
      </dgm:t>
    </dgm:pt>
    <dgm:pt modelId="{56EA6DED-1E8F-49E8-BC42-305584188A0A}" type="pres">
      <dgm:prSet presAssocID="{24DAFEA7-9BB5-48C4-9270-7B8F613AC0E3}" presName="outerComposite" presStyleCnt="0">
        <dgm:presLayoutVars>
          <dgm:chMax val="5"/>
          <dgm:dir/>
          <dgm:resizeHandles val="exact"/>
        </dgm:presLayoutVars>
      </dgm:prSet>
      <dgm:spPr/>
    </dgm:pt>
    <dgm:pt modelId="{1CF7FAD3-2FCF-453E-87D0-39EDADD59B27}" type="pres">
      <dgm:prSet presAssocID="{24DAFEA7-9BB5-48C4-9270-7B8F613AC0E3}" presName="dummyMaxCanvas" presStyleCnt="0">
        <dgm:presLayoutVars/>
      </dgm:prSet>
      <dgm:spPr/>
    </dgm:pt>
    <dgm:pt modelId="{BC5BF49C-7EC1-4FAD-965B-3708F04BA84B}" type="pres">
      <dgm:prSet presAssocID="{24DAFEA7-9BB5-48C4-9270-7B8F613AC0E3}" presName="TwoNodes_1" presStyleLbl="node1" presStyleIdx="0" presStyleCnt="2">
        <dgm:presLayoutVars>
          <dgm:bulletEnabled val="1"/>
        </dgm:presLayoutVars>
      </dgm:prSet>
      <dgm:spPr/>
    </dgm:pt>
    <dgm:pt modelId="{8BC463D7-E749-47E8-8DE1-7E3DE1AD44DF}" type="pres">
      <dgm:prSet presAssocID="{24DAFEA7-9BB5-48C4-9270-7B8F613AC0E3}" presName="TwoNodes_2" presStyleLbl="node1" presStyleIdx="1" presStyleCnt="2">
        <dgm:presLayoutVars>
          <dgm:bulletEnabled val="1"/>
        </dgm:presLayoutVars>
      </dgm:prSet>
      <dgm:spPr/>
    </dgm:pt>
    <dgm:pt modelId="{8447F001-348E-4F5F-A874-73F4B073931F}" type="pres">
      <dgm:prSet presAssocID="{24DAFEA7-9BB5-48C4-9270-7B8F613AC0E3}" presName="TwoConn_1-2" presStyleLbl="fgAccFollowNode1" presStyleIdx="0" presStyleCnt="1">
        <dgm:presLayoutVars>
          <dgm:bulletEnabled val="1"/>
        </dgm:presLayoutVars>
      </dgm:prSet>
      <dgm:spPr/>
    </dgm:pt>
    <dgm:pt modelId="{610D0249-3B17-4C02-AA62-0407BF4FBF6B}" type="pres">
      <dgm:prSet presAssocID="{24DAFEA7-9BB5-48C4-9270-7B8F613AC0E3}" presName="TwoNodes_1_text" presStyleLbl="node1" presStyleIdx="1" presStyleCnt="2">
        <dgm:presLayoutVars>
          <dgm:bulletEnabled val="1"/>
        </dgm:presLayoutVars>
      </dgm:prSet>
      <dgm:spPr/>
    </dgm:pt>
    <dgm:pt modelId="{7DE67EA7-74FC-487F-8F76-82879FD00043}" type="pres">
      <dgm:prSet presAssocID="{24DAFEA7-9BB5-48C4-9270-7B8F613AC0E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5BA0709-4B61-4222-AF22-8AAFFBABDC17}" srcId="{24DAFEA7-9BB5-48C4-9270-7B8F613AC0E3}" destId="{4FE155FC-2F2F-4766-9EA5-AE64D8A5A8B4}" srcOrd="1" destOrd="0" parTransId="{273BC655-3F9A-47F0-83E9-E0D244916FFB}" sibTransId="{4116DCA9-D7A1-4175-A7CC-BF7E573C8C12}"/>
    <dgm:cxn modelId="{E717432D-F691-4097-9AA4-CC9149ED9A75}" type="presOf" srcId="{F6EA0F82-5364-47AF-94D8-AF660D4A0099}" destId="{BC5BF49C-7EC1-4FAD-965B-3708F04BA84B}" srcOrd="0" destOrd="0" presId="urn:microsoft.com/office/officeart/2005/8/layout/vProcess5"/>
    <dgm:cxn modelId="{5EA0BA31-81C8-4C60-97DF-07C2B3D34DF9}" type="presOf" srcId="{4FE155FC-2F2F-4766-9EA5-AE64D8A5A8B4}" destId="{8BC463D7-E749-47E8-8DE1-7E3DE1AD44DF}" srcOrd="0" destOrd="0" presId="urn:microsoft.com/office/officeart/2005/8/layout/vProcess5"/>
    <dgm:cxn modelId="{72463F7E-405A-4C3E-9709-23C66A9CEA70}" type="presOf" srcId="{F6EA0F82-5364-47AF-94D8-AF660D4A0099}" destId="{610D0249-3B17-4C02-AA62-0407BF4FBF6B}" srcOrd="1" destOrd="0" presId="urn:microsoft.com/office/officeart/2005/8/layout/vProcess5"/>
    <dgm:cxn modelId="{BEA2C887-4A2C-41DB-9A8A-62FB8F7D22A6}" type="presOf" srcId="{4FE155FC-2F2F-4766-9EA5-AE64D8A5A8B4}" destId="{7DE67EA7-74FC-487F-8F76-82879FD00043}" srcOrd="1" destOrd="0" presId="urn:microsoft.com/office/officeart/2005/8/layout/vProcess5"/>
    <dgm:cxn modelId="{2E114FB7-97ED-43A3-991C-A4EDED371678}" type="presOf" srcId="{24DAFEA7-9BB5-48C4-9270-7B8F613AC0E3}" destId="{56EA6DED-1E8F-49E8-BC42-305584188A0A}" srcOrd="0" destOrd="0" presId="urn:microsoft.com/office/officeart/2005/8/layout/vProcess5"/>
    <dgm:cxn modelId="{2162E7C4-783E-408E-ACE4-AA273C1D1BE6}" srcId="{24DAFEA7-9BB5-48C4-9270-7B8F613AC0E3}" destId="{F6EA0F82-5364-47AF-94D8-AF660D4A0099}" srcOrd="0" destOrd="0" parTransId="{73E440B8-D296-40A5-BC8D-55308E179303}" sibTransId="{6E775668-628D-4428-AE59-05102F176CA5}"/>
    <dgm:cxn modelId="{FF79F9F3-9542-498E-AB87-0CE51F8CF0DE}" type="presOf" srcId="{6E775668-628D-4428-AE59-05102F176CA5}" destId="{8447F001-348E-4F5F-A874-73F4B073931F}" srcOrd="0" destOrd="0" presId="urn:microsoft.com/office/officeart/2005/8/layout/vProcess5"/>
    <dgm:cxn modelId="{487431D7-AD84-4883-917D-BC9A38C46E44}" type="presParOf" srcId="{56EA6DED-1E8F-49E8-BC42-305584188A0A}" destId="{1CF7FAD3-2FCF-453E-87D0-39EDADD59B27}" srcOrd="0" destOrd="0" presId="urn:microsoft.com/office/officeart/2005/8/layout/vProcess5"/>
    <dgm:cxn modelId="{36546DEB-4977-4594-8BA3-5A353F310FBD}" type="presParOf" srcId="{56EA6DED-1E8F-49E8-BC42-305584188A0A}" destId="{BC5BF49C-7EC1-4FAD-965B-3708F04BA84B}" srcOrd="1" destOrd="0" presId="urn:microsoft.com/office/officeart/2005/8/layout/vProcess5"/>
    <dgm:cxn modelId="{B0328CF0-C0F5-492C-AE60-25DE66F87B29}" type="presParOf" srcId="{56EA6DED-1E8F-49E8-BC42-305584188A0A}" destId="{8BC463D7-E749-47E8-8DE1-7E3DE1AD44DF}" srcOrd="2" destOrd="0" presId="urn:microsoft.com/office/officeart/2005/8/layout/vProcess5"/>
    <dgm:cxn modelId="{EC192BDD-9AD0-4CDB-BE6D-08E49B684C6F}" type="presParOf" srcId="{56EA6DED-1E8F-49E8-BC42-305584188A0A}" destId="{8447F001-348E-4F5F-A874-73F4B073931F}" srcOrd="3" destOrd="0" presId="urn:microsoft.com/office/officeart/2005/8/layout/vProcess5"/>
    <dgm:cxn modelId="{B4547FF5-A7F4-489A-9B2A-D28DACA0B7B1}" type="presParOf" srcId="{56EA6DED-1E8F-49E8-BC42-305584188A0A}" destId="{610D0249-3B17-4C02-AA62-0407BF4FBF6B}" srcOrd="4" destOrd="0" presId="urn:microsoft.com/office/officeart/2005/8/layout/vProcess5"/>
    <dgm:cxn modelId="{588D1418-A35B-4E9D-A081-82A2F7BC0A2F}" type="presParOf" srcId="{56EA6DED-1E8F-49E8-BC42-305584188A0A}" destId="{7DE67EA7-74FC-487F-8F76-82879FD00043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B7F71-7AE0-4160-9B57-D2EE69DFD1E0}">
      <dsp:nvSpPr>
        <dsp:cNvPr id="0" name=""/>
        <dsp:cNvSpPr/>
      </dsp:nvSpPr>
      <dsp:spPr>
        <a:xfrm>
          <a:off x="0" y="406796"/>
          <a:ext cx="5114925" cy="2083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975" tIns="562356" rIns="39697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/>
            <a:t>Las características del </a:t>
          </a:r>
          <a:r>
            <a:rPr lang="es-ES" sz="1600" b="1" kern="1200"/>
            <a:t>Plan</a:t>
          </a:r>
          <a:r>
            <a:rPr lang="es-ES" sz="1600" kern="1200"/>
            <a:t>,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/>
            <a:t>El perfil que el Programador Certificado tiene,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Las posibilidades laborales a las que pueden acceder si Certifican,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/>
            <a:t>La modalidad, características y contenidos que se abordarán. </a:t>
          </a:r>
          <a:endParaRPr lang="en-US" sz="1600" kern="1200"/>
        </a:p>
      </dsp:txBody>
      <dsp:txXfrm>
        <a:off x="0" y="406796"/>
        <a:ext cx="5114925" cy="2083725"/>
      </dsp:txXfrm>
    </dsp:sp>
    <dsp:sp modelId="{50B1C7F2-5A75-4A57-A915-4CCECC02B9F7}">
      <dsp:nvSpPr>
        <dsp:cNvPr id="0" name=""/>
        <dsp:cNvSpPr/>
      </dsp:nvSpPr>
      <dsp:spPr>
        <a:xfrm>
          <a:off x="255746" y="8276"/>
          <a:ext cx="3580447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32" tIns="0" rIns="1353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Presentar a los interesados inscriptos:</a:t>
          </a:r>
          <a:endParaRPr lang="en-US" sz="1600" kern="1200"/>
        </a:p>
      </dsp:txBody>
      <dsp:txXfrm>
        <a:off x="294654" y="47184"/>
        <a:ext cx="3502631" cy="719224"/>
      </dsp:txXfrm>
    </dsp:sp>
    <dsp:sp modelId="{C974CF49-6868-497E-9B10-518D8D0B3F10}">
      <dsp:nvSpPr>
        <dsp:cNvPr id="0" name=""/>
        <dsp:cNvSpPr/>
      </dsp:nvSpPr>
      <dsp:spPr>
        <a:xfrm>
          <a:off x="0" y="3034841"/>
          <a:ext cx="511492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EC820-714D-4482-BACC-87E63831C889}">
      <dsp:nvSpPr>
        <dsp:cNvPr id="0" name=""/>
        <dsp:cNvSpPr/>
      </dsp:nvSpPr>
      <dsp:spPr>
        <a:xfrm>
          <a:off x="255746" y="2636321"/>
          <a:ext cx="3580447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32" tIns="0" rIns="1353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/>
            <a:t>Que el participante comprenda en qué consiste el oficio del programador.  </a:t>
          </a:r>
          <a:endParaRPr lang="en-US" sz="1600" kern="1200"/>
        </a:p>
      </dsp:txBody>
      <dsp:txXfrm>
        <a:off x="294654" y="2675229"/>
        <a:ext cx="3502631" cy="719224"/>
      </dsp:txXfrm>
    </dsp:sp>
    <dsp:sp modelId="{60762497-8A95-4AEF-90D3-A00629B3D347}">
      <dsp:nvSpPr>
        <dsp:cNvPr id="0" name=""/>
        <dsp:cNvSpPr/>
      </dsp:nvSpPr>
      <dsp:spPr>
        <a:xfrm>
          <a:off x="0" y="4259561"/>
          <a:ext cx="511492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AB5E9-AC04-4BDB-9030-7B4B73657535}">
      <dsp:nvSpPr>
        <dsp:cNvPr id="0" name=""/>
        <dsp:cNvSpPr/>
      </dsp:nvSpPr>
      <dsp:spPr>
        <a:xfrm>
          <a:off x="255746" y="3861041"/>
          <a:ext cx="3580447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32" tIns="0" rIns="1353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/>
            <a:t>Que visualice el entorno en el que va a trabajar y las posibilidades de futuro.</a:t>
          </a:r>
          <a:endParaRPr lang="en-US" sz="1600" kern="1200"/>
        </a:p>
      </dsp:txBody>
      <dsp:txXfrm>
        <a:off x="294654" y="3899949"/>
        <a:ext cx="3502631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E9F6C-2A5E-420D-AFC0-25E288E7968A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736F50-2F80-40E8-8AE7-27DDD508A3D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51BCA1-7F65-47B2-A77D-873619ADE3A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800" kern="1200" dirty="0"/>
            <a:t>Presentación del Plan 111 Mil </a:t>
          </a:r>
          <a:r>
            <a:rPr lang="es-US" sz="1800" kern="1200" dirty="0">
              <a:sym typeface="Wingdings" panose="05000000000000000000" pitchFamily="2" charset="2"/>
            </a:rPr>
            <a:t></a:t>
          </a:r>
          <a:r>
            <a:rPr lang="es-US" sz="1800" kern="1200" dirty="0"/>
            <a:t> se utiliza la presentación de Power Point: </a:t>
          </a:r>
          <a:r>
            <a:rPr lang="es-ES" sz="1800" b="1" kern="1200" dirty="0" err="1">
              <a:solidFill>
                <a:schemeClr val="accent1">
                  <a:lumMod val="75000"/>
                </a:schemeClr>
              </a:solidFill>
            </a:rPr>
            <a:t>Induccion</a:t>
          </a:r>
          <a:r>
            <a:rPr lang="es-ES" sz="1800" b="1" kern="1200" dirty="0">
              <a:solidFill>
                <a:schemeClr val="accent1">
                  <a:lumMod val="75000"/>
                </a:schemeClr>
              </a:solidFill>
            </a:rPr>
            <a:t> Jornada 1  Plan 111 Mil Programadores.pptx</a:t>
          </a:r>
          <a:br>
            <a:rPr lang="es-ES" sz="1800" b="1" kern="1200" dirty="0">
              <a:solidFill>
                <a:schemeClr val="accent1">
                  <a:lumMod val="75000"/>
                </a:schemeClr>
              </a:solidFill>
            </a:rPr>
          </a:br>
          <a:r>
            <a:rPr lang="es-ES" sz="1800" kern="1200" dirty="0"/>
            <a:t>Duración estimada de la presentación:</a:t>
          </a:r>
          <a:r>
            <a:rPr lang="es-ES" sz="1800" b="1" kern="1200" dirty="0"/>
            <a:t> 1 hora</a:t>
          </a:r>
          <a:endParaRPr lang="en-US" sz="1800" kern="1200" dirty="0"/>
        </a:p>
      </dsp:txBody>
      <dsp:txXfrm>
        <a:off x="1435590" y="531"/>
        <a:ext cx="9080009" cy="1242935"/>
      </dsp:txXfrm>
    </dsp:sp>
    <dsp:sp modelId="{21F36892-4BDB-46FD-B3B5-3D7709749616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80B4B-80F2-4C7B-BD7C-7D72EE2E18C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E9660F-CA98-449A-9379-0530070ECA88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/>
            <a:t>Dinámica de Presentación: </a:t>
          </a:r>
          <a:r>
            <a:rPr lang="es-ES" sz="1800" kern="1200"/>
            <a:t>dos dinámicas propuestas para elegir.</a:t>
          </a:r>
          <a:br>
            <a:rPr lang="es-ES" sz="1800" b="1" kern="1200"/>
          </a:br>
          <a:r>
            <a:rPr lang="es-ES" sz="1800" kern="1200"/>
            <a:t>Duración estimada de la presentación:</a:t>
          </a:r>
          <a:r>
            <a:rPr lang="es-ES" sz="1800" b="1" kern="1200"/>
            <a:t> 30 minutos</a:t>
          </a:r>
          <a:endParaRPr lang="en-US" sz="1800" kern="1200"/>
        </a:p>
      </dsp:txBody>
      <dsp:txXfrm>
        <a:off x="1435590" y="1554201"/>
        <a:ext cx="4732020" cy="1242935"/>
      </dsp:txXfrm>
    </dsp:sp>
    <dsp:sp modelId="{DCCAF12D-8BE0-4BDF-8384-8E247125CFB4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300" b="1" kern="1200"/>
            <a:t>Dinámica 1: ¿Quién es quien?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300" b="1" kern="1200"/>
            <a:t>Dinámica 2: Aviones de Papel</a:t>
          </a:r>
          <a:endParaRPr lang="en-US" sz="1300" kern="1200"/>
        </a:p>
      </dsp:txBody>
      <dsp:txXfrm>
        <a:off x="6167610" y="1554201"/>
        <a:ext cx="4347989" cy="1242935"/>
      </dsp:txXfrm>
    </dsp:sp>
    <dsp:sp modelId="{A718336E-D3BB-4B77-99B3-3C3DEB69C208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CDF30D-9299-4C2A-9F3B-A57C7C797CE6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815552-035B-495B-85FF-E1B30B3C9A7F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b="1" kern="1200"/>
            <a:t>Evaluación Diagnóstica: comprensión de textos, matemática y lógica.</a:t>
          </a:r>
          <a:br>
            <a:rPr lang="es-AR" sz="1800" b="1" kern="1200"/>
          </a:br>
          <a:r>
            <a:rPr lang="es-ES" sz="1800" kern="1200"/>
            <a:t>Duración estimada:</a:t>
          </a:r>
          <a:r>
            <a:rPr lang="es-ES" sz="1800" b="1" kern="1200"/>
            <a:t> 1 hora y 30 minutos</a:t>
          </a:r>
          <a:br>
            <a:rPr lang="es-ES" sz="1800" b="1" kern="1200"/>
          </a:br>
          <a:r>
            <a:rPr lang="es-ES" sz="1800" kern="1200"/>
            <a:t>Hay 4 modelos de evaluación</a:t>
          </a:r>
          <a:endParaRPr lang="en-US" sz="1800" kern="1200"/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5DDF7-F5A4-4557-A35C-393A536EC73F}">
      <dsp:nvSpPr>
        <dsp:cNvPr id="0" name=""/>
        <dsp:cNvSpPr/>
      </dsp:nvSpPr>
      <dsp:spPr>
        <a:xfrm>
          <a:off x="0" y="4430271"/>
          <a:ext cx="6513603" cy="14541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Sesión de Live Coding </a:t>
          </a:r>
          <a:r>
            <a:rPr lang="es-ES" sz="1800" kern="1200" dirty="0"/>
            <a:t>Duración de la actividad: </a:t>
          </a:r>
          <a:r>
            <a:rPr lang="es-ES" sz="1800" b="1" kern="1200" dirty="0"/>
            <a:t>2 horas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Caso a utilizar descripto en: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 Caso para Live Coding en la Induccion.pdf</a:t>
          </a:r>
          <a:endParaRPr lang="en-US" sz="1800" kern="1200" dirty="0"/>
        </a:p>
      </dsp:txBody>
      <dsp:txXfrm>
        <a:off x="0" y="4430271"/>
        <a:ext cx="6513603" cy="1454114"/>
      </dsp:txXfrm>
    </dsp:sp>
    <dsp:sp modelId="{9A97DEE5-EF8C-4A11-877E-205C4E88ED27}">
      <dsp:nvSpPr>
        <dsp:cNvPr id="0" name=""/>
        <dsp:cNvSpPr/>
      </dsp:nvSpPr>
      <dsp:spPr>
        <a:xfrm rot="10800000">
          <a:off x="0" y="2215655"/>
          <a:ext cx="6513603" cy="2236427"/>
        </a:xfrm>
        <a:prstGeom prst="upArrowCallou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b="1" kern="1200"/>
            <a:t>Introducción a la Sesión de Live Coding</a:t>
          </a:r>
          <a:br>
            <a:rPr lang="es-AR" sz="1800" b="1" kern="1200"/>
          </a:br>
          <a:r>
            <a:rPr lang="es-ES" sz="1800" kern="1200"/>
            <a:t>Duración de la actividad: </a:t>
          </a:r>
          <a:r>
            <a:rPr lang="es-ES" sz="1800" b="1" kern="1200"/>
            <a:t>30  minutos</a:t>
          </a:r>
          <a:endParaRPr lang="en-US" sz="1800" kern="1200"/>
        </a:p>
      </dsp:txBody>
      <dsp:txXfrm rot="10800000">
        <a:off x="0" y="2215655"/>
        <a:ext cx="6513603" cy="1453163"/>
      </dsp:txXfrm>
    </dsp:sp>
    <dsp:sp modelId="{224AC22C-24E0-4DB8-9ED8-E0E9A10F84F4}">
      <dsp:nvSpPr>
        <dsp:cNvPr id="0" name=""/>
        <dsp:cNvSpPr/>
      </dsp:nvSpPr>
      <dsp:spPr>
        <a:xfrm rot="10800000">
          <a:off x="0" y="1040"/>
          <a:ext cx="6513603" cy="2236427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Charla introductoria a la actividad</a:t>
          </a:r>
          <a:br>
            <a:rPr lang="es-ES" sz="1800" b="1" kern="1200" dirty="0"/>
          </a:br>
          <a:r>
            <a:rPr lang="es-ES" sz="1800" kern="1200" dirty="0"/>
            <a:t>Duración de la actividad: </a:t>
          </a:r>
          <a:r>
            <a:rPr lang="es-ES" sz="1800" b="1" kern="1200" dirty="0"/>
            <a:t>30  minutos</a:t>
          </a:r>
          <a:br>
            <a:rPr lang="es-AR" sz="1800" b="1" kern="1200" dirty="0"/>
          </a:br>
          <a:r>
            <a:rPr lang="es-ES" sz="1800" kern="1200" dirty="0"/>
            <a:t>¿Qué hace falta saber para ser un programador? </a:t>
          </a:r>
          <a:r>
            <a:rPr lang="es-ES" sz="1800" kern="1200" dirty="0">
              <a:sym typeface="Wingdings" panose="05000000000000000000" pitchFamily="2" charset="2"/>
            </a:rPr>
            <a:t></a:t>
          </a:r>
          <a:r>
            <a:rPr lang="es-ES" sz="1800" kern="1200" dirty="0"/>
            <a:t> se utiliza la presentación de Power Point </a:t>
          </a:r>
          <a:r>
            <a:rPr lang="es-ES" sz="1800" kern="1200" dirty="0" err="1">
              <a:solidFill>
                <a:schemeClr val="accent1">
                  <a:lumMod val="75000"/>
                </a:schemeClr>
              </a:solidFill>
            </a:rPr>
            <a:t>Induccion</a:t>
          </a:r>
          <a:r>
            <a:rPr lang="es-ES" sz="1800" kern="1200" dirty="0">
              <a:solidFill>
                <a:schemeClr val="accent1">
                  <a:lumMod val="75000"/>
                </a:schemeClr>
              </a:solidFill>
            </a:rPr>
            <a:t> Jornada 2 Oficio del Programador.pptx</a:t>
          </a:r>
          <a:endParaRPr lang="en-US" sz="1800" kern="1200" dirty="0">
            <a:solidFill>
              <a:schemeClr val="accent1">
                <a:lumMod val="75000"/>
              </a:schemeClr>
            </a:solidFill>
          </a:endParaRPr>
        </a:p>
      </dsp:txBody>
      <dsp:txXfrm rot="10800000">
        <a:off x="0" y="1040"/>
        <a:ext cx="6513603" cy="14531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E1DF3-65E4-4BED-962C-14C9D24AB3CF}">
      <dsp:nvSpPr>
        <dsp:cNvPr id="0" name=""/>
        <dsp:cNvSpPr/>
      </dsp:nvSpPr>
      <dsp:spPr>
        <a:xfrm>
          <a:off x="0" y="4590008"/>
          <a:ext cx="7970846" cy="15065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Sesión de Live Coding </a:t>
          </a:r>
          <a:r>
            <a:rPr lang="es-ES" sz="2000" kern="1200" dirty="0"/>
            <a:t>Duración de la actividad: </a:t>
          </a:r>
          <a:r>
            <a:rPr lang="es-ES" sz="2000" b="1" kern="1200" dirty="0"/>
            <a:t>2 horas</a:t>
          </a:r>
          <a:endParaRPr lang="en-US" sz="2000" kern="1200" dirty="0"/>
        </a:p>
      </dsp:txBody>
      <dsp:txXfrm>
        <a:off x="0" y="4590008"/>
        <a:ext cx="7970846" cy="1506543"/>
      </dsp:txXfrm>
    </dsp:sp>
    <dsp:sp modelId="{FB36995A-F76C-4805-A1EA-02E0A9B9A12D}">
      <dsp:nvSpPr>
        <dsp:cNvPr id="0" name=""/>
        <dsp:cNvSpPr/>
      </dsp:nvSpPr>
      <dsp:spPr>
        <a:xfrm rot="10800000">
          <a:off x="0" y="2295542"/>
          <a:ext cx="7970846" cy="2317063"/>
        </a:xfrm>
        <a:prstGeom prst="upArrowCallou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Desarrollo de los contenidos implícitos abordados en las sesiones de Live Coding, entre ellos:</a:t>
          </a:r>
          <a:endParaRPr lang="en-US" sz="2000" kern="1200"/>
        </a:p>
      </dsp:txBody>
      <dsp:txXfrm rot="-10800000">
        <a:off x="0" y="2295542"/>
        <a:ext cx="7970846" cy="813289"/>
      </dsp:txXfrm>
    </dsp:sp>
    <dsp:sp modelId="{B008293B-DF13-48D1-A7F0-B8035F4430A1}">
      <dsp:nvSpPr>
        <dsp:cNvPr id="0" name=""/>
        <dsp:cNvSpPr/>
      </dsp:nvSpPr>
      <dsp:spPr>
        <a:xfrm>
          <a:off x="973" y="3108832"/>
          <a:ext cx="1138414" cy="69280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Scrum</a:t>
          </a:r>
          <a:endParaRPr lang="en-US" sz="1100" kern="1200"/>
        </a:p>
      </dsp:txBody>
      <dsp:txXfrm>
        <a:off x="973" y="3108832"/>
        <a:ext cx="1138414" cy="692801"/>
      </dsp:txXfrm>
    </dsp:sp>
    <dsp:sp modelId="{DA63A488-52D2-4A6E-ACDC-BC02C1E21F15}">
      <dsp:nvSpPr>
        <dsp:cNvPr id="0" name=""/>
        <dsp:cNvSpPr/>
      </dsp:nvSpPr>
      <dsp:spPr>
        <a:xfrm>
          <a:off x="1139387" y="3108832"/>
          <a:ext cx="1138414" cy="692801"/>
        </a:xfrm>
        <a:prstGeom prst="rect">
          <a:avLst/>
        </a:prstGeom>
        <a:solidFill>
          <a:schemeClr val="accent2">
            <a:tint val="40000"/>
            <a:alpha val="90000"/>
            <a:hueOff val="-141538"/>
            <a:satOff val="-12558"/>
            <a:lumOff val="-128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141538"/>
              <a:satOff val="-12558"/>
              <a:lumOff val="-1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Captura de requerimientos</a:t>
          </a:r>
          <a:endParaRPr lang="en-US" sz="1100" kern="1200"/>
        </a:p>
      </dsp:txBody>
      <dsp:txXfrm>
        <a:off x="1139387" y="3108832"/>
        <a:ext cx="1138414" cy="692801"/>
      </dsp:txXfrm>
    </dsp:sp>
    <dsp:sp modelId="{556CCFAC-9ABA-41E7-9F62-6428ABF0A0E5}">
      <dsp:nvSpPr>
        <dsp:cNvPr id="0" name=""/>
        <dsp:cNvSpPr/>
      </dsp:nvSpPr>
      <dsp:spPr>
        <a:xfrm>
          <a:off x="2277801" y="3108832"/>
          <a:ext cx="1138414" cy="692801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Diseño de Algoritmos</a:t>
          </a:r>
          <a:endParaRPr lang="en-US" sz="1100" kern="1200"/>
        </a:p>
      </dsp:txBody>
      <dsp:txXfrm>
        <a:off x="2277801" y="3108832"/>
        <a:ext cx="1138414" cy="692801"/>
      </dsp:txXfrm>
    </dsp:sp>
    <dsp:sp modelId="{7EDE2ACD-EE33-4214-A644-FDF31A4F6970}">
      <dsp:nvSpPr>
        <dsp:cNvPr id="0" name=""/>
        <dsp:cNvSpPr/>
      </dsp:nvSpPr>
      <dsp:spPr>
        <a:xfrm>
          <a:off x="3416215" y="3108832"/>
          <a:ext cx="1138414" cy="692801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Concepto de Programa</a:t>
          </a:r>
          <a:endParaRPr lang="en-US" sz="1100" kern="1200"/>
        </a:p>
      </dsp:txBody>
      <dsp:txXfrm>
        <a:off x="3416215" y="3108832"/>
        <a:ext cx="1138414" cy="692801"/>
      </dsp:txXfrm>
    </dsp:sp>
    <dsp:sp modelId="{02C6A591-1BD1-424E-80B4-A0BA9F7DD7DB}">
      <dsp:nvSpPr>
        <dsp:cNvPr id="0" name=""/>
        <dsp:cNvSpPr/>
      </dsp:nvSpPr>
      <dsp:spPr>
        <a:xfrm>
          <a:off x="4554630" y="3108832"/>
          <a:ext cx="1138414" cy="692801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Modelos y herramientas para su creación</a:t>
          </a:r>
          <a:endParaRPr lang="en-US" sz="1100" kern="1200"/>
        </a:p>
      </dsp:txBody>
      <dsp:txXfrm>
        <a:off x="4554630" y="3108832"/>
        <a:ext cx="1138414" cy="692801"/>
      </dsp:txXfrm>
    </dsp:sp>
    <dsp:sp modelId="{7FCFDA46-2D90-4614-8549-3CF3E300ED27}">
      <dsp:nvSpPr>
        <dsp:cNvPr id="0" name=""/>
        <dsp:cNvSpPr/>
      </dsp:nvSpPr>
      <dsp:spPr>
        <a:xfrm>
          <a:off x="5693044" y="3108832"/>
          <a:ext cx="1138414" cy="692801"/>
        </a:xfrm>
        <a:prstGeom prst="rect">
          <a:avLst/>
        </a:prstGeom>
        <a:solidFill>
          <a:schemeClr val="accent2">
            <a:tint val="40000"/>
            <a:alpha val="90000"/>
            <a:hueOff val="-707688"/>
            <a:satOff val="-62788"/>
            <a:lumOff val="-64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707688"/>
              <a:satOff val="-62788"/>
              <a:lumOff val="-6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Uso de modelos como base para la Implementación</a:t>
          </a:r>
          <a:endParaRPr lang="en-US" sz="1100" kern="1200"/>
        </a:p>
      </dsp:txBody>
      <dsp:txXfrm>
        <a:off x="5693044" y="3108832"/>
        <a:ext cx="1138414" cy="692801"/>
      </dsp:txXfrm>
    </dsp:sp>
    <dsp:sp modelId="{9D4FC12B-8E8C-4A0C-81FB-427CCCD4BCA7}">
      <dsp:nvSpPr>
        <dsp:cNvPr id="0" name=""/>
        <dsp:cNvSpPr/>
      </dsp:nvSpPr>
      <dsp:spPr>
        <a:xfrm>
          <a:off x="6831458" y="3108832"/>
          <a:ext cx="1138414" cy="692801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Testing</a:t>
          </a:r>
          <a:endParaRPr lang="en-US" sz="1100" kern="1200"/>
        </a:p>
      </dsp:txBody>
      <dsp:txXfrm>
        <a:off x="6831458" y="3108832"/>
        <a:ext cx="1138414" cy="692801"/>
      </dsp:txXfrm>
    </dsp:sp>
    <dsp:sp modelId="{47EFA9C6-1D61-406B-B8DD-5D912E133D85}">
      <dsp:nvSpPr>
        <dsp:cNvPr id="0" name=""/>
        <dsp:cNvSpPr/>
      </dsp:nvSpPr>
      <dsp:spPr>
        <a:xfrm rot="10800000">
          <a:off x="0" y="1077"/>
          <a:ext cx="7970846" cy="2317063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Cómo se le da sentido a lo que hicimos, generar el concepto de proceso de desarrollo.</a:t>
          </a:r>
          <a:br>
            <a:rPr lang="es-ES" sz="2000" kern="1200"/>
          </a:br>
          <a:r>
            <a:rPr lang="es-ES" sz="2000" kern="1200"/>
            <a:t>Duración de la actividad 1 hora</a:t>
          </a:r>
          <a:endParaRPr lang="en-US" sz="2000" kern="1200"/>
        </a:p>
      </dsp:txBody>
      <dsp:txXfrm rot="10800000">
        <a:off x="0" y="1077"/>
        <a:ext cx="7970846" cy="15055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3BA54-BF8C-47A0-B5A5-26A5C8A4E059}">
      <dsp:nvSpPr>
        <dsp:cNvPr id="0" name=""/>
        <dsp:cNvSpPr/>
      </dsp:nvSpPr>
      <dsp:spPr>
        <a:xfrm>
          <a:off x="0" y="3624168"/>
          <a:ext cx="7887719" cy="23778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Descripción de los diferentes empleos a los que los estudiantes certificados podrán acceder y sus características.</a:t>
          </a:r>
          <a:br>
            <a:rPr lang="es-ES" sz="2000" kern="1200"/>
          </a:br>
          <a:r>
            <a:rPr lang="es-ES" sz="2000" kern="1200"/>
            <a:t>Duración aproximada 1 hora</a:t>
          </a:r>
          <a:endParaRPr lang="en-US" sz="2000" kern="1200"/>
        </a:p>
      </dsp:txBody>
      <dsp:txXfrm>
        <a:off x="0" y="3624168"/>
        <a:ext cx="7887719" cy="2377846"/>
      </dsp:txXfrm>
    </dsp:sp>
    <dsp:sp modelId="{6854AE86-B4F9-4B17-8B6E-091F11AB7954}">
      <dsp:nvSpPr>
        <dsp:cNvPr id="0" name=""/>
        <dsp:cNvSpPr/>
      </dsp:nvSpPr>
      <dsp:spPr>
        <a:xfrm rot="10800000">
          <a:off x="0" y="2707"/>
          <a:ext cx="7887719" cy="3657128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Panel con representantes de empresas de la Industria de Software con exposición de la realidad laboral en base a experiencias personales.</a:t>
          </a:r>
          <a:br>
            <a:rPr lang="es-ES" sz="2000" kern="1200" dirty="0"/>
          </a:br>
          <a:r>
            <a:rPr lang="es-ES" sz="2000" kern="1200" dirty="0"/>
            <a:t>Duración aproximada 2 horas</a:t>
          </a:r>
          <a:endParaRPr lang="en-US" sz="2000" kern="1200" dirty="0"/>
        </a:p>
      </dsp:txBody>
      <dsp:txXfrm rot="-10800000">
        <a:off x="0" y="2707"/>
        <a:ext cx="7887719" cy="1283652"/>
      </dsp:txXfrm>
    </dsp:sp>
    <dsp:sp modelId="{2E7979C5-1E9B-4E7D-AE82-7B1185B08F54}">
      <dsp:nvSpPr>
        <dsp:cNvPr id="0" name=""/>
        <dsp:cNvSpPr/>
      </dsp:nvSpPr>
      <dsp:spPr>
        <a:xfrm>
          <a:off x="3851" y="1286359"/>
          <a:ext cx="2626672" cy="109348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Las preguntas están en el documento de Word </a:t>
          </a:r>
          <a:r>
            <a:rPr lang="es-AR" sz="1400" kern="1200" dirty="0">
              <a:sym typeface="Wingdings" panose="05000000000000000000" pitchFamily="2" charset="2"/>
            </a:rPr>
            <a:t></a:t>
          </a:r>
          <a:r>
            <a:rPr lang="es-AR" sz="1400" kern="1200" dirty="0"/>
            <a:t> </a:t>
          </a:r>
          <a:r>
            <a:rPr lang="en-US" sz="1400" kern="1200" dirty="0" err="1"/>
            <a:t>Induccion</a:t>
          </a:r>
          <a:r>
            <a:rPr lang="en-US" sz="1400" kern="1200" dirty="0"/>
            <a:t> para  </a:t>
          </a:r>
          <a:r>
            <a:rPr lang="en-US" sz="1400" kern="1200" dirty="0" err="1"/>
            <a:t>Participantes</a:t>
          </a:r>
          <a:r>
            <a:rPr lang="en-US" sz="1400" kern="1200" dirty="0"/>
            <a:t> 111 Mil Programadores.docx</a:t>
          </a:r>
        </a:p>
      </dsp:txBody>
      <dsp:txXfrm>
        <a:off x="3851" y="1286359"/>
        <a:ext cx="2626672" cy="1093481"/>
      </dsp:txXfrm>
    </dsp:sp>
    <dsp:sp modelId="{AAF41127-5BF2-4DC7-B12E-DDCF2F687FA1}">
      <dsp:nvSpPr>
        <dsp:cNvPr id="0" name=""/>
        <dsp:cNvSpPr/>
      </dsp:nvSpPr>
      <dsp:spPr>
        <a:xfrm>
          <a:off x="2630523" y="1286359"/>
          <a:ext cx="2626672" cy="1093481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/>
            <a:t>Para comenzar el organizador presentará a cada uno de los panelistas y luego comenzará una rueda de preguntas en la que cada uno de ellos deberá responder.</a:t>
          </a:r>
          <a:endParaRPr lang="en-US" sz="1400" kern="1200"/>
        </a:p>
      </dsp:txBody>
      <dsp:txXfrm>
        <a:off x="2630523" y="1286359"/>
        <a:ext cx="2626672" cy="1093481"/>
      </dsp:txXfrm>
    </dsp:sp>
    <dsp:sp modelId="{40CC8C73-C1B1-44B8-8CB3-B92636156A9C}">
      <dsp:nvSpPr>
        <dsp:cNvPr id="0" name=""/>
        <dsp:cNvSpPr/>
      </dsp:nvSpPr>
      <dsp:spPr>
        <a:xfrm>
          <a:off x="5257195" y="1286359"/>
          <a:ext cx="2626672" cy="1093481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/>
            <a:t>Se recomienda distribuir con anticipación las preguntas a los panelistas a fin de que puedan preparar sus respuestas.</a:t>
          </a:r>
          <a:endParaRPr lang="en-US" sz="1400" kern="1200"/>
        </a:p>
      </dsp:txBody>
      <dsp:txXfrm>
        <a:off x="5257195" y="1286359"/>
        <a:ext cx="2626672" cy="10934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BF49C-7EC1-4FAD-965B-3708F04BA84B}">
      <dsp:nvSpPr>
        <dsp:cNvPr id="0" name=""/>
        <dsp:cNvSpPr/>
      </dsp:nvSpPr>
      <dsp:spPr>
        <a:xfrm>
          <a:off x="0" y="0"/>
          <a:ext cx="8938260" cy="15559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Egresados del Plan 111 Mil que actualmente trabajan en la industria de software.</a:t>
          </a:r>
          <a:br>
            <a:rPr lang="es-ES" sz="1900" kern="1200"/>
          </a:br>
          <a:r>
            <a:rPr lang="es-ES" sz="1900" kern="1200"/>
            <a:t>Duración: 1 hora</a:t>
          </a:r>
          <a:endParaRPr lang="en-US" sz="1900" kern="1200"/>
        </a:p>
      </dsp:txBody>
      <dsp:txXfrm>
        <a:off x="45571" y="45571"/>
        <a:ext cx="7330106" cy="1464766"/>
      </dsp:txXfrm>
    </dsp:sp>
    <dsp:sp modelId="{8BC463D7-E749-47E8-8DE1-7E3DE1AD44DF}">
      <dsp:nvSpPr>
        <dsp:cNvPr id="0" name=""/>
        <dsp:cNvSpPr/>
      </dsp:nvSpPr>
      <dsp:spPr>
        <a:xfrm>
          <a:off x="1577339" y="1901666"/>
          <a:ext cx="8938260" cy="15559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Cierre con una retrospectiva </a:t>
          </a:r>
          <a:r>
            <a:rPr lang="es-ES" sz="1900" kern="1200">
              <a:sym typeface="Wingdings" panose="05000000000000000000" pitchFamily="2" charset="2"/>
            </a:rPr>
            <a:t></a:t>
          </a:r>
          <a:r>
            <a:rPr lang="es-ES" sz="1900" kern="1200"/>
            <a:t> se utiliza la presentación de Power Point Induccion Jornada 5 Retrospectiva.pptx</a:t>
          </a:r>
          <a:br>
            <a:rPr lang="es-AR" sz="1900" kern="1200"/>
          </a:br>
          <a:r>
            <a:rPr lang="es-ES" sz="1900" kern="1200"/>
            <a:t>Duración: 2 horas</a:t>
          </a:r>
          <a:br>
            <a:rPr lang="es-ES" sz="1900" kern="1200"/>
          </a:br>
          <a:endParaRPr lang="en-US" sz="1900" kern="1200"/>
        </a:p>
      </dsp:txBody>
      <dsp:txXfrm>
        <a:off x="1622910" y="1947237"/>
        <a:ext cx="6258437" cy="1464766"/>
      </dsp:txXfrm>
    </dsp:sp>
    <dsp:sp modelId="{8447F001-348E-4F5F-A874-73F4B073931F}">
      <dsp:nvSpPr>
        <dsp:cNvPr id="0" name=""/>
        <dsp:cNvSpPr/>
      </dsp:nvSpPr>
      <dsp:spPr>
        <a:xfrm>
          <a:off x="7926919" y="1223117"/>
          <a:ext cx="1011340" cy="1011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154471" y="1223117"/>
        <a:ext cx="556237" cy="761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cfbe3411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4cfbe341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cfbe34118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4cfbe34118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cfbe3411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4cfbe3411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cfbe34118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4cfbe34118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cfbe3411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cfbe3411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fbe34118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4cfbe34118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fbe34118_1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4cfbe34118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cfbe34118_1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4cfbe34118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54F5-6C42-41A6-9925-3FA4BD47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8B5A60-F401-4494-BE32-C466E1E28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D63FDB-F78E-4BF8-903C-7BCDAB5D0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01CB55-8E71-4965-A9A4-50A9F098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FE9B8-7222-4293-9C64-814037B05AAF}" type="datetimeFigureOut">
              <a:rPr lang="es-AR" smtClean="0"/>
              <a:t>12/3/2019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404BD8-62D0-43A7-BB91-75E8022A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12B24A-8339-4EC2-A7F1-C2073A92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ACBC-CB39-497D-BEAE-DD8F956D611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8171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111milprogramador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 descr="Imágenes integradas 1"/>
          <p:cNvSpPr txBox="1"/>
          <p:nvPr/>
        </p:nvSpPr>
        <p:spPr>
          <a:xfrm>
            <a:off x="133333" y="-76173"/>
            <a:ext cx="281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l="8634" b="25261"/>
          <a:stretch/>
        </p:blipFill>
        <p:spPr>
          <a:xfrm>
            <a:off x="0" y="0"/>
            <a:ext cx="12192000" cy="520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25" y="5435625"/>
            <a:ext cx="4402300" cy="110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718367" y="1990233"/>
            <a:ext cx="28768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¿Cuándo y dónde se puede certificar?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8346333" y="1452400"/>
            <a:ext cx="3623600" cy="1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examen tiene modalidad presencial</a:t>
            </a:r>
            <a:r>
              <a:rPr lang="es-AR" sz="21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se informa 30 días antes de la fecha cuáles serán los centros de evaluación.</a:t>
            </a:r>
            <a:endParaRPr sz="213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6" name="Google Shape;206;p24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4"/>
          <p:cNvSpPr txBox="1"/>
          <p:nvPr/>
        </p:nvSpPr>
        <p:spPr>
          <a:xfrm>
            <a:off x="4396200" y="1452400"/>
            <a:ext cx="3399600" cy="39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Los egresados de la capacitación o quienes deseen acreditar sus conocimientos de programación 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pueden inscribirse para rendir el examen de certificación de competencias.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718367" y="1990233"/>
            <a:ext cx="28768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Requisitos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25"/>
          <p:cNvSpPr/>
          <p:nvPr/>
        </p:nvSpPr>
        <p:spPr>
          <a:xfrm>
            <a:off x="3992161" y="3337652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3992161" y="4989119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4396200" y="1295400"/>
            <a:ext cx="3399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Cualquier persona que tenga el secundario completo o que esté cursando el último año de ese nivel educativo</a:t>
            </a:r>
            <a:endParaRPr sz="2133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No hay límite de edad para participar</a:t>
            </a:r>
            <a:endParaRPr sz="2133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No se necesitan conocimientos previos</a:t>
            </a:r>
            <a:endParaRPr sz="2133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1333"/>
              </a:spcAft>
              <a:buNone/>
            </a:pPr>
            <a:r>
              <a:rPr lang="es-AR" sz="2133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No es necesario estar desempleado para aplicar</a:t>
            </a:r>
            <a:endParaRPr sz="2133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3992161" y="1479885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3992161" y="4163385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l="8694" t="8691" r="17996" b="8690"/>
          <a:stretch/>
        </p:blipFill>
        <p:spPr>
          <a:xfrm>
            <a:off x="8131301" y="0"/>
            <a:ext cx="4056801" cy="685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/>
          <p:nvPr/>
        </p:nvSpPr>
        <p:spPr>
          <a:xfrm>
            <a:off x="705633" y="1223084"/>
            <a:ext cx="4282400" cy="4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¿Cuál es la carga horaria?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33">
              <a:solidFill>
                <a:srgbClr val="4454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rPr>
              <a:t>Depende de cada sede educativa. </a:t>
            </a:r>
            <a:endParaRPr sz="2400">
              <a:solidFill>
                <a:srgbClr val="4454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rPr>
              <a:t>Puede variar entre dos o tres veces por semana, tres o cuatro horas por día, siempre que cubra las </a:t>
            </a:r>
            <a:r>
              <a:rPr lang="es-AR" sz="2400" b="1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rPr>
              <a:t>364 hs. de cursada.</a:t>
            </a:r>
            <a:endParaRPr sz="2400" b="1">
              <a:solidFill>
                <a:srgbClr val="4454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454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33" b="1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l="35109" r="858"/>
          <a:stretch/>
        </p:blipFill>
        <p:spPr>
          <a:xfrm>
            <a:off x="5880301" y="0"/>
            <a:ext cx="6311697" cy="6857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6"/>
          <p:cNvCxnSpPr/>
          <p:nvPr/>
        </p:nvCxnSpPr>
        <p:spPr>
          <a:xfrm rot="10800000">
            <a:off x="873033" y="5631700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7"/>
          <p:cNvCxnSpPr/>
          <p:nvPr/>
        </p:nvCxnSpPr>
        <p:spPr>
          <a:xfrm>
            <a:off x="4654296" y="1981200"/>
            <a:ext cx="0" cy="274320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27"/>
          <p:cNvSpPr txBox="1">
            <a:spLocks noGrp="1"/>
          </p:cNvSpPr>
          <p:nvPr>
            <p:ph type="body" idx="1"/>
          </p:nvPr>
        </p:nvSpPr>
        <p:spPr>
          <a:xfrm>
            <a:off x="4976025" y="1192075"/>
            <a:ext cx="6654300" cy="46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Escribe código de acuerdo a especificaciones.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Interpreta especificaciones para escribir el código, en el contexto del desarrollo de un producto de software.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Dimensiona su trabajo en el contexto del proyecto en el que participa.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Realizar pruebas, verifica el código, analiza errores; utilizando métodos y técnicas.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Utiliza estructuras de datos para almacenar y recuperar información.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Documenta sus decisiones de acuerdo con los requerimientos recibidos.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Integra e interactúa en el marco de un equipo de trabajo.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endParaRPr sz="1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286475" y="734550"/>
            <a:ext cx="4046100" cy="3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dirty="0">
                <a:solidFill>
                  <a:srgbClr val="5B3A93"/>
                </a:solidFill>
                <a:latin typeface="Montserrat"/>
                <a:ea typeface="Montserrat"/>
                <a:cs typeface="Montserrat"/>
                <a:sym typeface="Montserrat"/>
              </a:rPr>
              <a:t>Perfil y 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dirty="0">
                <a:solidFill>
                  <a:srgbClr val="5B3A93"/>
                </a:solidFill>
                <a:latin typeface="Montserrat"/>
                <a:ea typeface="Montserrat"/>
                <a:cs typeface="Montserrat"/>
                <a:sym typeface="Montserrat"/>
              </a:rPr>
              <a:t>Capacidades del Programador 111 Mil</a:t>
            </a:r>
            <a:endParaRPr sz="3000" dirty="0">
              <a:solidFill>
                <a:srgbClr val="5B3A9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286475" y="3232650"/>
            <a:ext cx="40461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s-AR" sz="1600">
                <a:latin typeface="Montserrat"/>
                <a:ea typeface="Montserrat"/>
                <a:cs typeface="Montserrat"/>
                <a:sym typeface="Montserrat"/>
              </a:rPr>
              <a:t>Un </a:t>
            </a:r>
            <a:r>
              <a:rPr lang="es-AR" sz="1600" i="1">
                <a:latin typeface="Montserrat"/>
                <a:ea typeface="Montserrat"/>
                <a:cs typeface="Montserrat"/>
                <a:sym typeface="Montserrat"/>
              </a:rPr>
              <a:t>programador integra un grupo de trabajo en el cual escribe código, para crear un producto de software en el contexto de un proyecto</a:t>
            </a:r>
            <a:r>
              <a:rPr lang="es-AR" sz="1600">
                <a:latin typeface="Montserrat"/>
                <a:ea typeface="Montserrat"/>
                <a:cs typeface="Montserrat"/>
                <a:sym typeface="Montserrat"/>
              </a:rPr>
              <a:t>, lo prueba y lo despliega.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Google Shape;247;p29"/>
          <p:cNvGraphicFramePr/>
          <p:nvPr>
            <p:extLst>
              <p:ext uri="{D42A27DB-BD31-4B8C-83A1-F6EECF244321}">
                <p14:modId xmlns:p14="http://schemas.microsoft.com/office/powerpoint/2010/main" val="3157120371"/>
              </p:ext>
            </p:extLst>
          </p:nvPr>
        </p:nvGraphicFramePr>
        <p:xfrm>
          <a:off x="4754523" y="1169610"/>
          <a:ext cx="6420455" cy="4831145"/>
        </p:xfrm>
        <a:graphic>
          <a:graphicData uri="http://schemas.openxmlformats.org/drawingml/2006/table">
            <a:tbl>
              <a:tblPr firstRow="1" firstCol="1" bandRow="1">
                <a:noFill/>
                <a:tableStyleId>{ACF0CB79-E2A7-4F08-AC99-589251E78E8F}</a:tableStyleId>
              </a:tblPr>
              <a:tblGrid>
                <a:gridCol w="4955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Módulo</a:t>
                      </a:r>
                      <a:endParaRPr sz="18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Horas sobre 364 horas totales</a:t>
                      </a:r>
                      <a:endParaRPr sz="18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1: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Desarrollo de Software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30 horas</a:t>
                      </a:r>
                      <a:endParaRPr sz="18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2: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Pensamiento Lógico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70 horas</a:t>
                      </a:r>
                      <a:endParaRPr sz="18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3: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Programación Orientada a Objetos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60 horas</a:t>
                      </a:r>
                      <a:endParaRPr sz="18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4: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Desarrollo de Aplicaciones Web con Java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124 horas</a:t>
                      </a:r>
                      <a:endParaRPr sz="18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5: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Base de Datos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 dirty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80 horas</a:t>
                      </a:r>
                      <a:endParaRPr sz="1800" u="none" strike="noStrike" cap="none" dirty="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8" name="Google Shape;248;p29"/>
          <p:cNvSpPr txBox="1"/>
          <p:nvPr/>
        </p:nvSpPr>
        <p:spPr>
          <a:xfrm>
            <a:off x="506268" y="1231956"/>
            <a:ext cx="3438000" cy="3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>
                <a:solidFill>
                  <a:srgbClr val="5B3A93"/>
                </a:solidFill>
                <a:latin typeface="Montserrat"/>
                <a:ea typeface="Montserrat"/>
                <a:cs typeface="Montserrat"/>
                <a:sym typeface="Montserrat"/>
              </a:rPr>
              <a:t>Estructura del Plan de Estudio</a:t>
            </a:r>
            <a:endParaRPr sz="3000">
              <a:solidFill>
                <a:srgbClr val="5B3A9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Marcador de contenido 2">
            <a:extLst>
              <a:ext uri="{FF2B5EF4-FFF2-40B4-BE49-F238E27FC236}">
                <a16:creationId xmlns:a16="http://schemas.microsoft.com/office/drawing/2014/main" id="{92F109DE-4597-430E-A5F0-3E6F87698A3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32119405"/>
              </p:ext>
            </p:extLst>
          </p:nvPr>
        </p:nvGraphicFramePr>
        <p:xfrm>
          <a:off x="5693987" y="954881"/>
          <a:ext cx="5114925" cy="494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4C546BB4-AE0B-4575-91B7-C9C3B8237249}"/>
              </a:ext>
            </a:extLst>
          </p:cNvPr>
          <p:cNvSpPr txBox="1">
            <a:spLocks/>
          </p:cNvSpPr>
          <p:nvPr/>
        </p:nvSpPr>
        <p:spPr>
          <a:xfrm>
            <a:off x="792479" y="2175636"/>
            <a:ext cx="3659777" cy="282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US" sz="3000" dirty="0">
                <a:solidFill>
                  <a:srgbClr val="0094D4"/>
                </a:solidFill>
                <a:latin typeface="Montserrat"/>
                <a:sym typeface="Arial"/>
              </a:rPr>
              <a:t>Se agregó una</a:t>
            </a:r>
            <a:br>
              <a:rPr lang="es-US" sz="3000" dirty="0">
                <a:solidFill>
                  <a:srgbClr val="0094D4"/>
                </a:solidFill>
                <a:latin typeface="Montserrat"/>
                <a:sym typeface="Arial"/>
              </a:rPr>
            </a:br>
            <a:r>
              <a:rPr lang="es-US" sz="3000" dirty="0">
                <a:solidFill>
                  <a:srgbClr val="0094D4"/>
                </a:solidFill>
                <a:latin typeface="Montserrat"/>
                <a:sym typeface="Arial"/>
              </a:rPr>
              <a:t>Inducción</a:t>
            </a:r>
            <a:br>
              <a:rPr lang="es-US" sz="3000" dirty="0">
                <a:solidFill>
                  <a:srgbClr val="0094D4"/>
                </a:solidFill>
                <a:latin typeface="Montserrat"/>
                <a:sym typeface="Arial"/>
              </a:rPr>
            </a:br>
            <a:r>
              <a:rPr lang="es-US" sz="3000" dirty="0">
                <a:solidFill>
                  <a:srgbClr val="0094D4"/>
                </a:solidFill>
                <a:latin typeface="Montserrat"/>
                <a:sym typeface="Arial"/>
              </a:rPr>
              <a:t>Objetivos?</a:t>
            </a:r>
            <a:endParaRPr lang="es-AR" sz="3000" dirty="0">
              <a:solidFill>
                <a:srgbClr val="0094D4"/>
              </a:solidFill>
              <a:latin typeface="Montserra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341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2E9E1-E8A7-466C-9D7E-491EF83F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s-US" sz="3000" dirty="0">
                <a:solidFill>
                  <a:srgbClr val="0094D4"/>
                </a:solidFill>
                <a:latin typeface="Montserrat"/>
              </a:rPr>
              <a:t>Inducción: Estructura</a:t>
            </a:r>
            <a:endParaRPr lang="es-AR" sz="3000" dirty="0">
              <a:solidFill>
                <a:srgbClr val="0094D4"/>
              </a:solidFill>
              <a:latin typeface="Montserrat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D01B47-4A37-4942-8CC4-CAF1B67F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BA803-686A-4D64-8AC3-28FE32E77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s-ES" sz="2000" dirty="0"/>
              <a:t>El curso de inducción hace foco en 5 ejes: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s-ES" sz="2000" b="1" dirty="0"/>
              <a:t>Introducción al Plan 111 Mil</a:t>
            </a:r>
            <a:endParaRPr lang="es-ES" sz="2000" dirty="0"/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s-ES" sz="2000" b="1" dirty="0"/>
              <a:t>Oficio del Programador</a:t>
            </a:r>
            <a:endParaRPr lang="es-ES" sz="2000" dirty="0"/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s-ES" sz="2000" b="1" dirty="0"/>
              <a:t>El objeto del trabajo</a:t>
            </a:r>
            <a:endParaRPr lang="es-ES" sz="2000" dirty="0"/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s-ES" sz="2000" b="1" dirty="0"/>
              <a:t>El ámbito de trabajo</a:t>
            </a:r>
            <a:endParaRPr lang="es-ES" sz="2000" dirty="0"/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s-ES" sz="2000" b="1" dirty="0"/>
              <a:t>Cómo me veo trabajando </a:t>
            </a:r>
            <a:endParaRPr lang="es-AR" sz="2000" dirty="0"/>
          </a:p>
          <a:p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764424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B3AA6-4BEF-471B-9F4F-0551E5F7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US" sz="3000" dirty="0">
                <a:solidFill>
                  <a:srgbClr val="0094D4"/>
                </a:solidFill>
                <a:latin typeface="Montserrat"/>
              </a:rPr>
              <a:t>Introducción al Plan 111 Mil</a:t>
            </a:r>
            <a:endParaRPr lang="es-AR" sz="3000" dirty="0">
              <a:solidFill>
                <a:srgbClr val="0094D4"/>
              </a:solidFill>
              <a:latin typeface="Montserrat"/>
            </a:endParaRP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D6435B7F-2E4B-48E7-9BF3-A4490F39D1D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5519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A3DCD-1FA4-4B21-B43E-676C5892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Oficio del Programador</a:t>
            </a:r>
            <a:endParaRPr lang="es-AR" dirty="0">
              <a:solidFill>
                <a:schemeClr val="tx1"/>
              </a:solidFill>
            </a:endParaRPr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4D441B03-C514-45E4-A0FA-383B56ABD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95701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369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9DB92-D71B-47C1-93F1-B0EA472D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s-US" dirty="0"/>
              <a:t>Sesión de Live </a:t>
            </a:r>
            <a:r>
              <a:rPr lang="es-US" dirty="0" err="1"/>
              <a:t>Coding</a:t>
            </a:r>
            <a:r>
              <a:rPr lang="es-US" dirty="0"/>
              <a:t> (parte 1)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7C9F9F-DB99-4354-9E00-B3F05C8E1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8" y="2166199"/>
            <a:ext cx="7280384" cy="3973334"/>
          </a:xfrm>
        </p:spPr>
        <p:txBody>
          <a:bodyPr anchor="ctr">
            <a:normAutofit lnSpcReduction="10000"/>
          </a:bodyPr>
          <a:lstStyle/>
          <a:p>
            <a:r>
              <a:rPr lang="es-ES" sz="1800" dirty="0"/>
              <a:t>Se trabajará con el caso descripto en el documento </a:t>
            </a:r>
            <a:r>
              <a:rPr lang="es-ES" sz="1800" dirty="0">
                <a:sym typeface="Wingdings" panose="05000000000000000000" pitchFamily="2" charset="2"/>
              </a:rPr>
              <a:t> </a:t>
            </a:r>
            <a:r>
              <a:rPr lang="es-ES" sz="1800" b="1" dirty="0">
                <a:sym typeface="Wingdings" panose="05000000000000000000" pitchFamily="2" charset="2"/>
              </a:rPr>
              <a:t>Caso para Live Coding en la Induccion.pdf</a:t>
            </a:r>
            <a:endParaRPr lang="es-ES" sz="1800" b="1" dirty="0"/>
          </a:p>
          <a:p>
            <a:r>
              <a:rPr lang="es-ES" sz="1800" dirty="0"/>
              <a:t>Interacción con una persona que actúe de PO (Product Owner) y partiendo desde esa “charla” se diseñe un prototipo de interfaz y una descripción de funcionalidad de la solución propuesta.</a:t>
            </a:r>
            <a:endParaRPr lang="es-AR" sz="1800" dirty="0"/>
          </a:p>
          <a:p>
            <a:r>
              <a:rPr lang="es-ES" sz="1800" dirty="0"/>
              <a:t> </a:t>
            </a:r>
            <a:r>
              <a:rPr lang="es-US" sz="1800" dirty="0"/>
              <a:t>Se </a:t>
            </a:r>
            <a:r>
              <a:rPr lang="es-ES" sz="1800" dirty="0"/>
              <a:t>abordarán todos los contenidos esenciales del plan 111Mil, es decir:</a:t>
            </a:r>
            <a:endParaRPr lang="es-AR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800" dirty="0"/>
              <a:t>Captura de requerimientos</a:t>
            </a:r>
            <a:endParaRPr lang="es-AR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800" dirty="0"/>
              <a:t>Validación con prototipos</a:t>
            </a:r>
            <a:endParaRPr lang="es-AR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800" dirty="0"/>
              <a:t>Modelado con UML.</a:t>
            </a:r>
            <a:endParaRPr lang="es-AR" sz="1800" dirty="0"/>
          </a:p>
          <a:p>
            <a:r>
              <a:rPr lang="es-ES" sz="1800" dirty="0"/>
              <a:t> Al cierre de la actividad se hará evidente el proceso, haciendo hincapié en la transformación del conocimiento tácito e implícito en conocimiento explícito.</a:t>
            </a:r>
            <a:endParaRPr lang="es-AR" sz="1800" dirty="0"/>
          </a:p>
          <a:p>
            <a:endParaRPr lang="es-AR" sz="1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B202CF-5E37-4C75-A588-EC28F6A7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BCB33EC-4C7D-4F91-9BAF-D5987A2C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111 Mil Programadores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10EAA4-0DF2-4E0F-83A1-115D2FC54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0762" y="4525347"/>
            <a:ext cx="3211288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sz="2400"/>
              <a:t>Curso de Enfoque</a:t>
            </a:r>
          </a:p>
          <a:p>
            <a:r>
              <a:rPr lang="es-AR" sz="2400"/>
              <a:t>Introducción al Plan 2019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DD251F8E-B029-4C81-9A35-719589AF52A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r="20746" b="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06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1AA46-46EB-4697-AD44-C16D7266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" sz="2600" b="1" dirty="0">
                <a:solidFill>
                  <a:srgbClr val="FFFFFF"/>
                </a:solidFill>
              </a:rPr>
              <a:t>El objeto del trabajo</a:t>
            </a:r>
            <a:endParaRPr lang="es-AR" sz="2600" dirty="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E5654E8-1B80-4B2A-BEF2-D407A8C5247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038600" y="273831"/>
          <a:ext cx="7970846" cy="609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91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9DB92-D71B-47C1-93F1-B0EA472D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9" y="159530"/>
            <a:ext cx="7474172" cy="1325563"/>
          </a:xfrm>
        </p:spPr>
        <p:txBody>
          <a:bodyPr>
            <a:normAutofit/>
          </a:bodyPr>
          <a:lstStyle/>
          <a:p>
            <a:r>
              <a:rPr lang="es-US" dirty="0"/>
              <a:t>Sesión de Live </a:t>
            </a:r>
            <a:r>
              <a:rPr lang="es-US" dirty="0" err="1"/>
              <a:t>Coding</a:t>
            </a:r>
            <a:r>
              <a:rPr lang="es-US" dirty="0"/>
              <a:t> (parte 2)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7C9F9F-DB99-4354-9E00-B3F05C8E1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365" y="1755128"/>
            <a:ext cx="8190234" cy="4384405"/>
          </a:xfrm>
        </p:spPr>
        <p:txBody>
          <a:bodyPr anchor="ctr">
            <a:normAutofit fontScale="92500" lnSpcReduction="20000"/>
          </a:bodyPr>
          <a:lstStyle/>
          <a:p>
            <a:r>
              <a:rPr lang="es-ES" sz="2400" dirty="0"/>
              <a:t>En base al prototipo de interfaz y la descripción de la funcionalidad desarrollados la jornada anterior se demostrará en vivo la implementación de una porción de la funcionalidad sobre un proyecto previamente preparado.</a:t>
            </a:r>
          </a:p>
          <a:p>
            <a:r>
              <a:rPr lang="es-ES" sz="2400" dirty="0"/>
              <a:t>En el repositorio llamado </a:t>
            </a:r>
            <a:r>
              <a:rPr lang="es-ES" sz="2400" dirty="0" err="1"/>
              <a:t>DeliveryFast</a:t>
            </a:r>
            <a:r>
              <a:rPr lang="es-ES" sz="2400" dirty="0"/>
              <a:t> </a:t>
            </a:r>
            <a:r>
              <a:rPr lang="es-ES" sz="2400" dirty="0" err="1"/>
              <a:t>dento</a:t>
            </a:r>
            <a:r>
              <a:rPr lang="es-ES" sz="2400" dirty="0"/>
              <a:t> del </a:t>
            </a:r>
            <a:r>
              <a:rPr lang="es-ES" sz="2400" dirty="0">
                <a:hlinkClick r:id="rId2"/>
              </a:rPr>
              <a:t>https://github.com/111milprogramadores</a:t>
            </a:r>
            <a:r>
              <a:rPr lang="es-ES" sz="2400" dirty="0"/>
              <a:t>, se encuentra el instructivo para el uso del código y el código de la funcionalidad, </a:t>
            </a:r>
            <a:r>
              <a:rPr lang="es-ES" sz="2400"/>
              <a:t>ya implementado.</a:t>
            </a:r>
            <a:endParaRPr lang="es-AR" sz="2400" dirty="0"/>
          </a:p>
          <a:p>
            <a:r>
              <a:rPr lang="es-ES" sz="2400" dirty="0"/>
              <a:t> En el proceso se abordarán los contenidos esenciales del plan 111 mil como:</a:t>
            </a:r>
            <a:endParaRPr lang="es-AR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000" dirty="0"/>
              <a:t>Implementación con Java</a:t>
            </a:r>
            <a:endParaRPr lang="es-AR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000" dirty="0"/>
              <a:t>Mapeo Objetos-Relacional</a:t>
            </a:r>
            <a:endParaRPr lang="es-AR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000" dirty="0"/>
              <a:t>Bases de datos</a:t>
            </a:r>
            <a:endParaRPr lang="es-AR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000" dirty="0"/>
              <a:t>Testing</a:t>
            </a:r>
            <a:endParaRPr lang="es-AR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000" dirty="0" err="1"/>
              <a:t>Debugging</a:t>
            </a:r>
            <a:endParaRPr lang="es-AR" sz="2000" dirty="0"/>
          </a:p>
          <a:p>
            <a:endParaRPr lang="es-AR" sz="16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B202CF-5E37-4C75-A588-EC28F6A73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2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15BB9-9D32-49C1-BDD8-E7B8A1E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" sz="2600" b="1" dirty="0">
                <a:solidFill>
                  <a:srgbClr val="FFFFFF"/>
                </a:solidFill>
              </a:rPr>
              <a:t>El ámbito de trabajo</a:t>
            </a:r>
            <a:endParaRPr lang="es-AR" sz="2600" dirty="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20BEEE9-98B6-44C7-97C1-726FCED4849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019040" y="625899"/>
          <a:ext cx="7887719" cy="6004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1570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A31D8-D4DC-41DF-B9E7-5F20C8BD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¿Cómo me veo trabajando? </a:t>
            </a:r>
            <a:endParaRPr lang="es-AR" dirty="0">
              <a:solidFill>
                <a:schemeClr val="tx1"/>
              </a:solidFill>
            </a:endParaRPr>
          </a:p>
        </p:txBody>
      </p: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0B2A5CCC-3FD7-4C68-BDC9-C68515D70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06805"/>
              </p:ext>
            </p:extLst>
          </p:nvPr>
        </p:nvGraphicFramePr>
        <p:xfrm>
          <a:off x="838200" y="2166938"/>
          <a:ext cx="10515600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241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389940F8-DA0F-4EED-BD34-D7DE1C0DE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6A2923B-679A-4454-ABCF-A2561A99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111 Mil Programadores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A26944-B842-43E2-9D75-63D0BC478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/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 de Estudio 2019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70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718375" y="2676029"/>
            <a:ext cx="28767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1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Desarrollo de Software</a:t>
            </a:r>
            <a:endParaRPr sz="1800">
              <a:solidFill>
                <a:srgbClr val="0094D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8346333" y="157000"/>
            <a:ext cx="36237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Contenidos</a:t>
            </a:r>
            <a:endParaRPr sz="14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Introducción a las disciplinas implicadas en el Desarrollo de Software. 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Metodologías Ágiles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Gestión de Proyectos ágiles con SCRUM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Introducción a los temas, que se constituyen en un aprendizaje transversal que se desarrollará a lo largo de todos los cursos. 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Habilidades Interpersonales: 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lvl="0" indent="-339725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Symbols"/>
              <a:buChar char="∙"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Importancia de la comunicación. Representación de situaciones de mala comunicación (actuación)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lvl="0" indent="-339725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Symbols"/>
              <a:buChar char="∙"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Habilidades comunicacionales.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lvl="0" indent="-339725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Symbols"/>
              <a:buChar char="∙"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Herramientas para mejorar la comunicación personal.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lvl="0" indent="-339725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Symbols"/>
              <a:buChar char="∙"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Comunicación grupal. Trabajo en equipo. Dinámica de trabajo en equipo - escucha activa.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 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Introducción a la Gestión de Configuración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Creación de repositorios en GitHub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Operaciones sobre repositorios</a:t>
            </a:r>
            <a:endParaRPr sz="14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0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p30"/>
          <p:cNvSpPr txBox="1"/>
          <p:nvPr/>
        </p:nvSpPr>
        <p:spPr>
          <a:xfrm>
            <a:off x="4396200" y="614200"/>
            <a:ext cx="3399600" cy="3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endParaRPr sz="2400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Formación de capacidades como sujetos que integrarán equipos de desarrollo, dado que el desarrollo de software es esencialmente, trabajo en equipo. Se hará hincapié en el desarrollo de habilidades interpersonales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718367" y="1990233"/>
            <a:ext cx="2876700" cy="2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2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Pensamiento Lógico</a:t>
            </a:r>
            <a:endParaRPr sz="2933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8346325" y="1520325"/>
            <a:ext cx="3623700" cy="18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la Lógica </a:t>
            </a:r>
            <a:endParaRPr sz="15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br>
              <a:rPr lang="es-AR" sz="15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Lógica proposicional, operadores lógicos  (and, </a:t>
            </a:r>
            <a:r>
              <a:rPr lang="es-AR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s-AR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xor</a:t>
            </a: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s-AR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Tablas de Verdad, silogismos (tipos válidos y falacias). </a:t>
            </a: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Elementos informáticos.</a:t>
            </a: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Desarrollo de algoritmos</a:t>
            </a: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Desarrollo de programas.</a:t>
            </a: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Estructuras de Datos</a:t>
            </a: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Estructuras de Control</a:t>
            </a: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Estructuras de Programación</a:t>
            </a: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Algoritmos fundamentales de búsqueda, recorrido y ordenamiento</a:t>
            </a:r>
            <a:br>
              <a:rPr lang="es-AR" sz="15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1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31"/>
          <p:cNvSpPr txBox="1"/>
          <p:nvPr/>
        </p:nvSpPr>
        <p:spPr>
          <a:xfrm>
            <a:off x="4396200" y="2197875"/>
            <a:ext cx="3399600" cy="3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Formación en la construcción de las capacidades técnicas 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en torno a la lógica de programación.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718367" y="1990233"/>
            <a:ext cx="2876700" cy="2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3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Programación Orientada a Objetos</a:t>
            </a:r>
            <a:endParaRPr sz="2933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8346325" y="502550"/>
            <a:ext cx="36237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los paradigmas de programación.</a:t>
            </a: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Paradigma Orientado a Objetos: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modelo de objetos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Conceptos de: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Clase y objeto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Atributos y métodos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Estado y comportamiento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Mensaje entre objetos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Encapsulamiento de la información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Niveles de acceso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Tiempo de vida de los objetos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Abstracción y modularización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Herencia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Polimorfismo y sobrecarga de operadores Construcción de un diseño modular: Acoplamiento - Cohesión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Realización. Uso de interfaces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Modelado de software con UML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Diagrama de Clases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Diagrama de Secuencia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Diagrama de Máquina de Estados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32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32"/>
          <p:cNvSpPr txBox="1"/>
          <p:nvPr/>
        </p:nvSpPr>
        <p:spPr>
          <a:xfrm>
            <a:off x="4396200" y="1909600"/>
            <a:ext cx="3399600" cy="3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Formación en técnicas de programación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 bajo el paradigma de programación orientada a objetos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718367" y="1990233"/>
            <a:ext cx="2876700" cy="2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4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Desarrollo de Aplicaciones Web con Java</a:t>
            </a:r>
            <a:endParaRPr sz="2933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8346325" y="197750"/>
            <a:ext cx="36237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Lenguaje de Programación Orientada a Objetos</a:t>
            </a:r>
            <a:endParaRPr sz="12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 10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Características del Lenguaje Java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Sintaxis y estructura del lenguaje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Estructura de una clase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Variables de instancia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Métodos de acceso y de modificación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Constructores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Constructores y métodos sobrecargados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Métodos accesorios o auxiliares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Documentación de clases y de métodos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Constantes y variables de clase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Interfaz e implementación de una clase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Librería de clases del lenguaje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Clases de fines específicos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Agrupamiento de objetos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Colecciones de tamaño fijo y de tamaño variable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Manejo de Excepciones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Manejo de fechas con LocalDate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Operaciones matemáticas con BigDecimal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Noción de eventos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TDD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Testing unitario con JUnit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Inspecciones de Software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 WEB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modelo cliente-servidor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Desarrollo de aplicaciones web con Spring Framework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HTML5, CSS3 y JavaScript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Diseño de interacción de usuario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Despliegue de aplicaciones web con Apache Tomcat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7" name="Google Shape;287;p33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33"/>
          <p:cNvSpPr txBox="1"/>
          <p:nvPr/>
        </p:nvSpPr>
        <p:spPr>
          <a:xfrm>
            <a:off x="4396200" y="1909600"/>
            <a:ext cx="3399600" cy="3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Formación en técnicas de programación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, utilizando un lenguaje de programación orientado a objetos.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718367" y="1990233"/>
            <a:ext cx="2876700" cy="2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5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Base de datos</a:t>
            </a:r>
            <a:endParaRPr sz="2933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8346325" y="197750"/>
            <a:ext cx="36237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Organización lógica de los datos. Concepto de datos, procesos, salida.</a:t>
            </a:r>
            <a:endParaRPr sz="12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Noción de registro y Concepto de archivo. Noción de base de datos.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Ventajas de las Bases de Datos.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Concepto de Tabla y de Entidad.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Diagrama Entidad-Relación (DER).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Concepto de normalización y redundancia. Consultas anidadas.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Tablas relacionadas. Índices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Consultas de datos.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Manipulación de Base de datos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Lenguaje de Consulta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Construcción de Base de datos.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Selección ordenada. Selección condicionada.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Operadores de comparación. Operadores lógicos.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Campos calculados.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Funciones agregadas de dominio (mínimo, máximo, suma, promedio).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Selección con agrupamientos (agrupar).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Actualización de un registro. Actualización de registros múltiples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Actualización condicionada.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Inserción y eliminación de un registro. Eliminación de múltiples registros.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 de Transacciones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Esquema de Persistencia ORM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especificación JPA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Hibernate ORM- El archivo de configuración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Mapeo de Entidades con Anotaciones - Mapeo de Relaciones con Anotaciones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Operaciones sobre entidades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7" name="Google Shape;297;p34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34"/>
          <p:cNvSpPr txBox="1"/>
          <p:nvPr/>
        </p:nvSpPr>
        <p:spPr>
          <a:xfrm>
            <a:off x="4396200" y="1147600"/>
            <a:ext cx="3399600" cy="3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Construcción de conceptos y desarrollo de técnicas de manejo y creación de consulta y manipulación de base de datos.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  Manejo de Persistencia de Objetos con Hibernate.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609750" y="1538754"/>
            <a:ext cx="5507700" cy="4700400"/>
          </a:xfrm>
          <a:prstGeom prst="triangle">
            <a:avLst>
              <a:gd name="adj" fmla="val 50000"/>
            </a:avLst>
          </a:prstGeom>
          <a:solidFill>
            <a:srgbClr val="EEEEEE"/>
          </a:solidFill>
          <a:ln w="38100" cap="flat" cmpd="sng">
            <a:solidFill>
              <a:srgbClr val="F05A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6676580" y="1522400"/>
            <a:ext cx="4629300" cy="4700400"/>
          </a:xfrm>
          <a:prstGeom prst="rect">
            <a:avLst/>
          </a:prstGeom>
          <a:solidFill>
            <a:srgbClr val="F05A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6970983" y="2042755"/>
            <a:ext cx="39789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</a:t>
            </a: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apacitar y </a:t>
            </a:r>
            <a:r>
              <a:rPr lang="es-AR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</a:t>
            </a: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ertificar a</a:t>
            </a:r>
            <a:b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s-AR" sz="2500" i="0" u="none">
                <a:solidFill>
                  <a:srgbClr val="EEFF4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111.000 personas</a:t>
            </a: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b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 que tra</a:t>
            </a:r>
            <a:r>
              <a:rPr lang="es-AR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bajen</a:t>
            </a: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en la industria de la Economía del Conocimiento</a:t>
            </a:r>
            <a:b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6987337" y="1833222"/>
            <a:ext cx="40245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7"/>
          <p:cNvSpPr txBox="1"/>
          <p:nvPr/>
        </p:nvSpPr>
        <p:spPr>
          <a:xfrm>
            <a:off x="2241582" y="2627630"/>
            <a:ext cx="22356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2200" b="1">
                <a:solidFill>
                  <a:srgbClr val="604A7B"/>
                </a:solidFill>
                <a:latin typeface="Montserrat"/>
                <a:ea typeface="Montserrat"/>
                <a:cs typeface="Montserrat"/>
                <a:sym typeface="Montserrat"/>
              </a:rPr>
              <a:t>1.000</a:t>
            </a:r>
            <a:endParaRPr sz="2200" b="1">
              <a:solidFill>
                <a:srgbClr val="604A7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16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emprendedores</a:t>
            </a:r>
            <a:endParaRPr sz="16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2241582" y="3925128"/>
            <a:ext cx="22356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2200" b="1">
                <a:solidFill>
                  <a:srgbClr val="604A7B"/>
                </a:solidFill>
                <a:latin typeface="Montserrat"/>
                <a:ea typeface="Montserrat"/>
                <a:cs typeface="Montserrat"/>
                <a:sym typeface="Montserrat"/>
              </a:rPr>
              <a:t>10.000</a:t>
            </a:r>
            <a:endParaRPr sz="2200" b="1">
              <a:solidFill>
                <a:srgbClr val="604A7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16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profesionales</a:t>
            </a:r>
            <a:endParaRPr sz="16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414115" y="5114758"/>
            <a:ext cx="38907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2500" b="1">
                <a:solidFill>
                  <a:srgbClr val="604A7B"/>
                </a:solidFill>
                <a:latin typeface="Montserrat"/>
                <a:ea typeface="Montserrat"/>
                <a:cs typeface="Montserrat"/>
                <a:sym typeface="Montserrat"/>
              </a:rPr>
              <a:t>100.000</a:t>
            </a:r>
            <a:endParaRPr sz="2500" b="1">
              <a:solidFill>
                <a:srgbClr val="604A7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16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analistas del conocimiento</a:t>
            </a:r>
            <a:endParaRPr sz="16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795" y="4755381"/>
            <a:ext cx="2235546" cy="1484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7"/>
          <p:cNvCxnSpPr/>
          <p:nvPr/>
        </p:nvCxnSpPr>
        <p:spPr>
          <a:xfrm>
            <a:off x="2163841" y="3583611"/>
            <a:ext cx="2371800" cy="0"/>
          </a:xfrm>
          <a:prstGeom prst="straightConnector1">
            <a:avLst/>
          </a:prstGeom>
          <a:noFill/>
          <a:ln w="19050" cap="flat" cmpd="sng">
            <a:solidFill>
              <a:srgbClr val="F05A2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7"/>
          <p:cNvCxnSpPr/>
          <p:nvPr/>
        </p:nvCxnSpPr>
        <p:spPr>
          <a:xfrm>
            <a:off x="1444068" y="4875961"/>
            <a:ext cx="3844500" cy="0"/>
          </a:xfrm>
          <a:prstGeom prst="straightConnector1">
            <a:avLst/>
          </a:prstGeom>
          <a:noFill/>
          <a:ln w="19050" cap="flat" cmpd="sng">
            <a:solidFill>
              <a:srgbClr val="F05A2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2" name="Google Shape;122;p17"/>
          <p:cNvSpPr txBox="1"/>
          <p:nvPr/>
        </p:nvSpPr>
        <p:spPr>
          <a:xfrm>
            <a:off x="532975" y="342600"/>
            <a:ext cx="2851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3000">
                <a:solidFill>
                  <a:srgbClr val="0094D4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sz="3000" b="1">
              <a:solidFill>
                <a:srgbClr val="0094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532975" y="342600"/>
            <a:ext cx="86886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3000" dirty="0">
                <a:solidFill>
                  <a:srgbClr val="0094D4"/>
                </a:solidFill>
                <a:latin typeface="Montserrat"/>
                <a:ea typeface="Montserrat"/>
                <a:cs typeface="Montserrat"/>
                <a:sym typeface="Montserrat"/>
              </a:rPr>
              <a:t>GÉNESIS Y DINÁMICA DEL PROGRAMA</a:t>
            </a:r>
            <a:endParaRPr sz="3000" b="1" dirty="0">
              <a:solidFill>
                <a:srgbClr val="0094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8"/>
          <p:cNvSpPr/>
          <p:nvPr/>
        </p:nvSpPr>
        <p:spPr>
          <a:xfrm rot="10800000">
            <a:off x="2999269" y="3515950"/>
            <a:ext cx="4172400" cy="855000"/>
          </a:xfrm>
          <a:prstGeom prst="chevron">
            <a:avLst>
              <a:gd name="adj" fmla="val 50000"/>
            </a:avLst>
          </a:prstGeom>
          <a:solidFill>
            <a:srgbClr val="9C6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3344250" y="3634375"/>
            <a:ext cx="2037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>
                <a:solidFill>
                  <a:srgbClr val="EEFF41"/>
                </a:solidFill>
                <a:latin typeface="Montserrat"/>
                <a:ea typeface="Montserrat"/>
                <a:cs typeface="Montserrat"/>
                <a:sym typeface="Montserrat"/>
              </a:rPr>
              <a:t>CERTIFICACIÓN</a:t>
            </a:r>
            <a:endParaRPr sz="1600">
              <a:solidFill>
                <a:srgbClr val="EEFF4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2684126" y="1738950"/>
            <a:ext cx="3436200" cy="1470900"/>
          </a:xfrm>
          <a:prstGeom prst="chevron">
            <a:avLst>
              <a:gd name="adj" fmla="val 50000"/>
            </a:avLst>
          </a:prstGeom>
          <a:solidFill>
            <a:srgbClr val="9C6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149500" y="1736932"/>
            <a:ext cx="2977100" cy="1472714"/>
            <a:chOff x="73300" y="2148255"/>
            <a:chExt cx="2256575" cy="969720"/>
          </a:xfrm>
        </p:grpSpPr>
        <p:sp>
          <p:nvSpPr>
            <p:cNvPr id="132" name="Google Shape;132;p18"/>
            <p:cNvSpPr/>
            <p:nvPr/>
          </p:nvSpPr>
          <p:spPr>
            <a:xfrm>
              <a:off x="505875" y="2149575"/>
              <a:ext cx="1824000" cy="968400"/>
            </a:xfrm>
            <a:prstGeom prst="chevron">
              <a:avLst>
                <a:gd name="adj" fmla="val 50000"/>
              </a:avLst>
            </a:prstGeom>
            <a:solidFill>
              <a:srgbClr val="604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/>
                <a:t> </a:t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73300" y="2148255"/>
              <a:ext cx="968400" cy="968400"/>
            </a:xfrm>
            <a:prstGeom prst="ellipse">
              <a:avLst/>
            </a:prstGeom>
            <a:solidFill>
              <a:srgbClr val="604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8"/>
          <p:cNvSpPr txBox="1"/>
          <p:nvPr/>
        </p:nvSpPr>
        <p:spPr>
          <a:xfrm>
            <a:off x="318299" y="1866574"/>
            <a:ext cx="24063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 empresas IT  ayudaron a definir el </a:t>
            </a:r>
            <a:r>
              <a:rPr lang="es-AR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PERFIL</a:t>
            </a:r>
            <a:b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 programador para la industria del conocimiento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3344260" y="1956249"/>
            <a:ext cx="22791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programa definió las </a:t>
            </a:r>
            <a:r>
              <a:rPr lang="es-AR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COMPETENCIAS</a:t>
            </a:r>
            <a:b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requeridas para desempeñar las tareas ya identificadas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5624113" y="1738950"/>
            <a:ext cx="3436200" cy="1470900"/>
          </a:xfrm>
          <a:prstGeom prst="chevron">
            <a:avLst>
              <a:gd name="adj" fmla="val 50000"/>
            </a:avLst>
          </a:prstGeom>
          <a:solidFill>
            <a:srgbClr val="803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1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6221739" y="1845738"/>
            <a:ext cx="2406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conjunto con el equipo de formadores se elaboró el </a:t>
            </a:r>
            <a:r>
              <a:rPr lang="es-AR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TRAYECTO EDUCATIVO</a:t>
            </a:r>
            <a:b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formar al futuro profesional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8618299" y="1738950"/>
            <a:ext cx="3436200" cy="1470900"/>
          </a:xfrm>
          <a:prstGeom prst="chevron">
            <a:avLst>
              <a:gd name="adj" fmla="val 5000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9226418" y="1886400"/>
            <a:ext cx="2175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Finalmente el Consejo Nacional de Educación, Trabajo y Producción aprobó el </a:t>
            </a:r>
            <a:r>
              <a:rPr lang="es-AR" sz="13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DISEÑO CURRICCULAR</a:t>
            </a:r>
            <a:br>
              <a:rPr lang="es-A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 Curso de Formación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/>
          <p:nvPr/>
        </p:nvSpPr>
        <p:spPr>
          <a:xfrm rot="10800000">
            <a:off x="5611985" y="3515950"/>
            <a:ext cx="2870400" cy="855000"/>
          </a:xfrm>
          <a:prstGeom prst="chevron">
            <a:avLst>
              <a:gd name="adj" fmla="val 50000"/>
            </a:avLst>
          </a:prstGeom>
          <a:solidFill>
            <a:srgbClr val="803589"/>
          </a:solidFill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6296595" y="3634372"/>
            <a:ext cx="15012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>
                <a:solidFill>
                  <a:srgbClr val="EEFF41"/>
                </a:solidFill>
                <a:latin typeface="Montserrat"/>
                <a:ea typeface="Montserrat"/>
                <a:cs typeface="Montserrat"/>
                <a:sym typeface="Montserrat"/>
              </a:rPr>
              <a:t>FORMACIÓN</a:t>
            </a:r>
            <a:endParaRPr sz="1600">
              <a:solidFill>
                <a:srgbClr val="EEFF4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18"/>
          <p:cNvSpPr/>
          <p:nvPr/>
        </p:nvSpPr>
        <p:spPr>
          <a:xfrm rot="10800000">
            <a:off x="253105" y="3515950"/>
            <a:ext cx="2870400" cy="855000"/>
          </a:xfrm>
          <a:prstGeom prst="chevron">
            <a:avLst>
              <a:gd name="adj" fmla="val 50000"/>
            </a:avLst>
          </a:prstGeom>
          <a:solidFill>
            <a:srgbClr val="604A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937714" y="3634372"/>
            <a:ext cx="15012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>
                <a:solidFill>
                  <a:srgbClr val="EEFF41"/>
                </a:solidFill>
                <a:latin typeface="Montserrat"/>
                <a:ea typeface="Montserrat"/>
                <a:cs typeface="Montserrat"/>
                <a:sym typeface="Montserrat"/>
              </a:rPr>
              <a:t>EMPLEO</a:t>
            </a:r>
            <a:endParaRPr sz="1600">
              <a:solidFill>
                <a:srgbClr val="EEFF4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l="237" r="228"/>
          <a:stretch/>
        </p:blipFill>
        <p:spPr>
          <a:xfrm flipH="1">
            <a:off x="0" y="-16200"/>
            <a:ext cx="12192000" cy="6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11296611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333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333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0" y="-16200"/>
            <a:ext cx="12192000" cy="6890400"/>
          </a:xfrm>
          <a:prstGeom prst="rect">
            <a:avLst/>
          </a:prstGeom>
          <a:solidFill>
            <a:srgbClr val="161616">
              <a:alpha val="4039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973467" y="867600"/>
            <a:ext cx="6638000" cy="3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0000" rIns="12190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5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 </a:t>
            </a:r>
            <a:r>
              <a:rPr lang="es-AR" sz="5333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111MIL</a:t>
            </a:r>
            <a:endParaRPr sz="5333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441" y="5746633"/>
            <a:ext cx="3177431" cy="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718367" y="1990217"/>
            <a:ext cx="37956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¿Qué es</a:t>
            </a:r>
            <a:endParaRPr sz="2933">
              <a:solidFill>
                <a:srgbClr val="37475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111mil?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4346767" y="1990233"/>
            <a:ext cx="3399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991D1"/>
                </a:solidFill>
                <a:latin typeface="Open Sans"/>
                <a:ea typeface="Open Sans"/>
                <a:cs typeface="Open Sans"/>
                <a:sym typeface="Open Sans"/>
              </a:rPr>
              <a:t>Plan Nacional que busca formar:</a:t>
            </a:r>
            <a:endParaRPr sz="1600">
              <a:solidFill>
                <a:srgbClr val="0991D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8458400" y="1818200"/>
            <a:ext cx="3399600" cy="3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objetivo es </a:t>
            </a:r>
            <a:r>
              <a:rPr lang="es-AR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cubrir la demanda laboral de las Industrias Basadas en el Conocimiento</a:t>
            </a:r>
            <a:r>
              <a:rPr lang="es-A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sector que más crece y exporta en Argentina.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20"/>
          <p:cNvSpPr txBox="1"/>
          <p:nvPr/>
        </p:nvSpPr>
        <p:spPr>
          <a:xfrm>
            <a:off x="4683515" y="2510407"/>
            <a:ext cx="3077600" cy="31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b="1">
                <a:solidFill>
                  <a:srgbClr val="0991D1"/>
                </a:solidFill>
                <a:latin typeface="Montserrat"/>
                <a:ea typeface="Montserrat"/>
                <a:cs typeface="Montserrat"/>
                <a:sym typeface="Montserrat"/>
              </a:rPr>
              <a:t>100.000</a:t>
            </a:r>
            <a:br>
              <a:rPr lang="es-AR" sz="3200" b="1">
                <a:solidFill>
                  <a:srgbClr val="0991D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 sz="1600">
                <a:solidFill>
                  <a:srgbClr val="0991D1"/>
                </a:solidFill>
                <a:latin typeface="Montserrat"/>
                <a:ea typeface="Montserrat"/>
                <a:cs typeface="Montserrat"/>
                <a:sym typeface="Montserrat"/>
              </a:rPr>
              <a:t>Programadores</a:t>
            </a:r>
            <a:endParaRPr sz="1600">
              <a:solidFill>
                <a:srgbClr val="0991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991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4513961" y="3749385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l="4252" t="19418" r="10021"/>
          <a:stretch/>
        </p:blipFill>
        <p:spPr>
          <a:xfrm>
            <a:off x="4064167" y="0"/>
            <a:ext cx="4096267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718367" y="1990233"/>
            <a:ext cx="30084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¿Para qué</a:t>
            </a:r>
            <a:b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sirve?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8458400" y="653600"/>
            <a:ext cx="3399600" cy="5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Capacita a los alumnos para que puedan trabajar en las empresas del sector</a:t>
            </a:r>
            <a:endParaRPr sz="2133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Enseña a programar software para diferentes usos y destinatarios</a:t>
            </a:r>
            <a:endParaRPr sz="2133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 de 45.000 empresas esperando contratar un programador de 111mil</a:t>
            </a:r>
            <a:endParaRPr sz="213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3" name="Google Shape;173;p21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718367" y="1990233"/>
            <a:ext cx="30084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¿Cómo y dónde se cursa?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8458400" y="2014000"/>
            <a:ext cx="3399600" cy="2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Cualquier centro que tenga un aula con computadoras 1 a 1, conectividad y proyector para dar clase es adecuado para dictar el curso.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22"/>
          <p:cNvSpPr/>
          <p:nvPr/>
        </p:nvSpPr>
        <p:spPr>
          <a:xfrm>
            <a:off x="3992161" y="1327819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3992161" y="3564119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4396200" y="1094600"/>
            <a:ext cx="3493372" cy="4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El curso dura 364 horas cuatrimestre en las instituciones acreditadas.</a:t>
            </a:r>
            <a:endParaRPr sz="2400" b="1" dirty="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 b="1" dirty="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Se dicta en escuelas técnicas, centros de formación profesional y universidades de forma presencial.</a:t>
            </a:r>
            <a:endParaRPr sz="2400" b="1" dirty="0">
              <a:solidFill>
                <a:srgbClr val="0991D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718367" y="1990233"/>
            <a:ext cx="28768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¿Qué validez tiene la certificación del plan?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8346333" y="1326000"/>
            <a:ext cx="36236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certificación de competencias configura un aspecto central del Plan 111 Mil. </a:t>
            </a:r>
            <a:endParaRPr sz="2133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trata de un proceso orientado a medir los conocimientos o habilidades relevantes para acceder al mercado laboral de la economía del conocimiento.</a:t>
            </a:r>
            <a:endParaRPr sz="213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4" name="Google Shape;194;p23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23"/>
          <p:cNvSpPr/>
          <p:nvPr/>
        </p:nvSpPr>
        <p:spPr>
          <a:xfrm>
            <a:off x="3992161" y="2821652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3992161" y="4461619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4396200" y="1295400"/>
            <a:ext cx="3399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Validez nacional y avalado por:</a:t>
            </a:r>
            <a:endParaRPr sz="2400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Ministerio de Educación, Cultura, Ciencia y Tecnología de la Nación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1333"/>
              </a:spcAft>
              <a:buNone/>
            </a:pP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Ministerio de Producción y Trabajo de la Nación.</a:t>
            </a:r>
            <a:endParaRPr sz="2400" b="1">
              <a:solidFill>
                <a:srgbClr val="0991D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1371</Words>
  <Application>Microsoft Office PowerPoint</Application>
  <PresentationFormat>Panorámica</PresentationFormat>
  <Paragraphs>190</Paragraphs>
  <Slides>29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Montserrat</vt:lpstr>
      <vt:lpstr>Montserrat ExtraBold</vt:lpstr>
      <vt:lpstr>Open Sans ExtraBold</vt:lpstr>
      <vt:lpstr>Open Sans</vt:lpstr>
      <vt:lpstr>Montserrat Medium</vt:lpstr>
      <vt:lpstr>Noto Sans Symbols</vt:lpstr>
      <vt:lpstr>Arial</vt:lpstr>
      <vt:lpstr>Wingdings</vt:lpstr>
      <vt:lpstr>Calibri</vt:lpstr>
      <vt:lpstr>Montserrat Light</vt:lpstr>
      <vt:lpstr>Tema de Office</vt:lpstr>
      <vt:lpstr>Presentación de PowerPoint</vt:lpstr>
      <vt:lpstr>111 Mil Programadores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Inducción: Estructura</vt:lpstr>
      <vt:lpstr>Introducción al Plan 111 Mil</vt:lpstr>
      <vt:lpstr>Oficio del Programador</vt:lpstr>
      <vt:lpstr>Sesión de Live Coding (parte 1)</vt:lpstr>
      <vt:lpstr>El objeto del trabajo</vt:lpstr>
      <vt:lpstr>Sesión de Live Coding (parte 2)</vt:lpstr>
      <vt:lpstr>El ámbito de trabajo</vt:lpstr>
      <vt:lpstr>¿Cómo me veo trabajando? </vt:lpstr>
      <vt:lpstr>111 Mil Programadores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Judith Meles</dc:creator>
  <cp:lastModifiedBy>Judith Meles</cp:lastModifiedBy>
  <cp:revision>2</cp:revision>
  <dcterms:created xsi:type="dcterms:W3CDTF">2019-03-12T19:36:47Z</dcterms:created>
  <dcterms:modified xsi:type="dcterms:W3CDTF">2019-03-12T19:46:04Z</dcterms:modified>
</cp:coreProperties>
</file>